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0" r:id="rId4"/>
    <p:sldMasterId id="2147483648" r:id="rId5"/>
  </p:sldMasterIdLst>
  <p:notesMasterIdLst>
    <p:notesMasterId r:id="rId26"/>
  </p:notesMasterIdLst>
  <p:handoutMasterIdLst>
    <p:handoutMasterId r:id="rId27"/>
  </p:handoutMasterIdLst>
  <p:sldIdLst>
    <p:sldId id="256" r:id="rId6"/>
    <p:sldId id="292" r:id="rId7"/>
    <p:sldId id="308" r:id="rId8"/>
    <p:sldId id="293" r:id="rId9"/>
    <p:sldId id="317" r:id="rId10"/>
    <p:sldId id="300" r:id="rId11"/>
    <p:sldId id="298" r:id="rId12"/>
    <p:sldId id="301" r:id="rId13"/>
    <p:sldId id="299" r:id="rId14"/>
    <p:sldId id="297" r:id="rId15"/>
    <p:sldId id="295" r:id="rId16"/>
    <p:sldId id="319" r:id="rId17"/>
    <p:sldId id="305" r:id="rId18"/>
    <p:sldId id="324" r:id="rId19"/>
    <p:sldId id="325" r:id="rId20"/>
    <p:sldId id="321" r:id="rId21"/>
    <p:sldId id="323" r:id="rId22"/>
    <p:sldId id="303" r:id="rId23"/>
    <p:sldId id="307" r:id="rId24"/>
    <p:sldId id="291" r:id="rId25"/>
  </p:sldIdLst>
  <p:sldSz cx="12192000" cy="6858000"/>
  <p:notesSz cx="6858000" cy="1895475"/>
  <p:embeddedFontLst>
    <p:embeddedFont>
      <p:font typeface="Arvo"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Open Sans" panose="020B0604020202020204" charset="0"/>
      <p:regular r:id="rId36"/>
      <p:bold r:id="rId37"/>
      <p:italic r:id="rId38"/>
      <p:boldItalic r:id="rId39"/>
    </p:embeddedFont>
    <p:embeddedFont>
      <p:font typeface="Open Sans Light" panose="020B0604020202020204" charset="0"/>
      <p:regular r:id="rId40"/>
      <p:italic r:id="rId41"/>
    </p:embeddedFont>
    <p:embeddedFont>
      <p:font typeface="Open Sans Semibold" panose="020B0604020202020204" charset="0"/>
      <p:bold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B386E-0A6B-21C4-138D-B2B2CA7AB5F2}" v="69" dt="2020-01-20T04:31:33.032"/>
    <p1510:client id="{AF30B4C8-76D9-4136-B99B-890C9FBB51A9}" v="164" dt="2020-01-20T22:53:24.101"/>
    <p1510:client id="{BCBA01A8-FE07-90E5-2865-DBCB5DB00060}" v="395" dt="2020-01-20T15:16:02.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14" autoAdjust="0"/>
  </p:normalViewPr>
  <p:slideViewPr>
    <p:cSldViewPr snapToGrid="0">
      <p:cViewPr varScale="1">
        <p:scale>
          <a:sx n="60" d="100"/>
          <a:sy n="60" d="100"/>
        </p:scale>
        <p:origin x="1522" y="3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FA8F7-329F-4273-A64A-5E681444C26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959E800-DE90-4FD5-BA21-5C7240BA19AE}">
      <dgm:prSet/>
      <dgm:spPr/>
      <dgm:t>
        <a:bodyPr/>
        <a:lstStyle/>
        <a:p>
          <a:r>
            <a:rPr lang="en-US"/>
            <a:t>When direct mail donors begin giving online their giving increases 35-50%</a:t>
          </a:r>
        </a:p>
      </dgm:t>
    </dgm:pt>
    <dgm:pt modelId="{1EC9C0F1-D805-44FD-B3F3-1430E5FBEC54}" type="parTrans" cxnId="{5A5009FF-CDDA-4BCB-89BA-F9F7FA401130}">
      <dgm:prSet/>
      <dgm:spPr/>
      <dgm:t>
        <a:bodyPr/>
        <a:lstStyle/>
        <a:p>
          <a:endParaRPr lang="en-US"/>
        </a:p>
      </dgm:t>
    </dgm:pt>
    <dgm:pt modelId="{56FEA217-309C-443F-8041-3EBAA0A8D8A4}" type="sibTrans" cxnId="{5A5009FF-CDDA-4BCB-89BA-F9F7FA401130}">
      <dgm:prSet/>
      <dgm:spPr/>
      <dgm:t>
        <a:bodyPr/>
        <a:lstStyle/>
        <a:p>
          <a:endParaRPr lang="en-US"/>
        </a:p>
      </dgm:t>
    </dgm:pt>
    <dgm:pt modelId="{4C5393A6-0C0D-40C1-81B3-48FA93F1DA47}">
      <dgm:prSet/>
      <dgm:spPr/>
      <dgm:t>
        <a:bodyPr/>
        <a:lstStyle/>
        <a:p>
          <a:r>
            <a:rPr lang="en-US"/>
            <a:t>Donors who use more than one channel for giving have 2x the retention rate in that year</a:t>
          </a:r>
        </a:p>
      </dgm:t>
    </dgm:pt>
    <dgm:pt modelId="{4959650D-D1FF-423D-8C1B-05B1A75DB5E3}" type="parTrans" cxnId="{F20BD61C-4DE8-47BF-882A-59930041CFA5}">
      <dgm:prSet/>
      <dgm:spPr/>
      <dgm:t>
        <a:bodyPr/>
        <a:lstStyle/>
        <a:p>
          <a:endParaRPr lang="en-US"/>
        </a:p>
      </dgm:t>
    </dgm:pt>
    <dgm:pt modelId="{A9BB3A6B-A284-4A22-9E39-039AFB1E52AE}" type="sibTrans" cxnId="{F20BD61C-4DE8-47BF-882A-59930041CFA5}">
      <dgm:prSet/>
      <dgm:spPr/>
      <dgm:t>
        <a:bodyPr/>
        <a:lstStyle/>
        <a:p>
          <a:endParaRPr lang="en-US"/>
        </a:p>
      </dgm:t>
    </dgm:pt>
    <dgm:pt modelId="{F48D78D9-3E21-44E5-9558-B9125D2F1431}" type="pres">
      <dgm:prSet presAssocID="{022FA8F7-329F-4273-A64A-5E681444C267}" presName="root" presStyleCnt="0">
        <dgm:presLayoutVars>
          <dgm:dir/>
          <dgm:resizeHandles val="exact"/>
        </dgm:presLayoutVars>
      </dgm:prSet>
      <dgm:spPr/>
    </dgm:pt>
    <dgm:pt modelId="{019A5EE0-7EB6-489D-82D3-1CE5443466D1}" type="pres">
      <dgm:prSet presAssocID="{D959E800-DE90-4FD5-BA21-5C7240BA19AE}" presName="compNode" presStyleCnt="0"/>
      <dgm:spPr/>
    </dgm:pt>
    <dgm:pt modelId="{6A20B03A-1632-440E-B9A9-6C26D50C0470}" type="pres">
      <dgm:prSet presAssocID="{D959E800-DE90-4FD5-BA21-5C7240BA19AE}" presName="bgRect" presStyleLbl="bgShp" presStyleIdx="0" presStyleCnt="2"/>
      <dgm:spPr/>
    </dgm:pt>
    <dgm:pt modelId="{E6880125-0644-4F02-8F28-C3743A7227E5}" type="pres">
      <dgm:prSet presAssocID="{D959E800-DE90-4FD5-BA21-5C7240BA19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velope"/>
        </a:ext>
      </dgm:extLst>
    </dgm:pt>
    <dgm:pt modelId="{DF036D22-086B-4272-BF61-9F2850F31435}" type="pres">
      <dgm:prSet presAssocID="{D959E800-DE90-4FD5-BA21-5C7240BA19AE}" presName="spaceRect" presStyleCnt="0"/>
      <dgm:spPr/>
    </dgm:pt>
    <dgm:pt modelId="{FEE0976C-78AD-4166-9DFA-6B2C23907E1D}" type="pres">
      <dgm:prSet presAssocID="{D959E800-DE90-4FD5-BA21-5C7240BA19AE}" presName="parTx" presStyleLbl="revTx" presStyleIdx="0" presStyleCnt="2">
        <dgm:presLayoutVars>
          <dgm:chMax val="0"/>
          <dgm:chPref val="0"/>
        </dgm:presLayoutVars>
      </dgm:prSet>
      <dgm:spPr/>
    </dgm:pt>
    <dgm:pt modelId="{9D603604-4C83-4A33-AB1F-A65E2A198B7C}" type="pres">
      <dgm:prSet presAssocID="{56FEA217-309C-443F-8041-3EBAA0A8D8A4}" presName="sibTrans" presStyleCnt="0"/>
      <dgm:spPr/>
    </dgm:pt>
    <dgm:pt modelId="{5E1C59D5-1085-48C3-A108-203C537659D9}" type="pres">
      <dgm:prSet presAssocID="{4C5393A6-0C0D-40C1-81B3-48FA93F1DA47}" presName="compNode" presStyleCnt="0"/>
      <dgm:spPr/>
    </dgm:pt>
    <dgm:pt modelId="{52C35354-972B-428A-BC61-AB7436308EF7}" type="pres">
      <dgm:prSet presAssocID="{4C5393A6-0C0D-40C1-81B3-48FA93F1DA47}" presName="bgRect" presStyleLbl="bgShp" presStyleIdx="1" presStyleCnt="2"/>
      <dgm:spPr/>
    </dgm:pt>
    <dgm:pt modelId="{58397C44-D26C-4727-9EFF-FFC44435E61B}" type="pres">
      <dgm:prSet presAssocID="{4C5393A6-0C0D-40C1-81B3-48FA93F1DA4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A71BC9F9-26E9-4200-8295-DE6954F501EA}" type="pres">
      <dgm:prSet presAssocID="{4C5393A6-0C0D-40C1-81B3-48FA93F1DA47}" presName="spaceRect" presStyleCnt="0"/>
      <dgm:spPr/>
    </dgm:pt>
    <dgm:pt modelId="{5C0DFF5D-4338-49A1-AE9E-8F0DD7329C2E}" type="pres">
      <dgm:prSet presAssocID="{4C5393A6-0C0D-40C1-81B3-48FA93F1DA47}" presName="parTx" presStyleLbl="revTx" presStyleIdx="1" presStyleCnt="2">
        <dgm:presLayoutVars>
          <dgm:chMax val="0"/>
          <dgm:chPref val="0"/>
        </dgm:presLayoutVars>
      </dgm:prSet>
      <dgm:spPr/>
    </dgm:pt>
  </dgm:ptLst>
  <dgm:cxnLst>
    <dgm:cxn modelId="{F20BD61C-4DE8-47BF-882A-59930041CFA5}" srcId="{022FA8F7-329F-4273-A64A-5E681444C267}" destId="{4C5393A6-0C0D-40C1-81B3-48FA93F1DA47}" srcOrd="1" destOrd="0" parTransId="{4959650D-D1FF-423D-8C1B-05B1A75DB5E3}" sibTransId="{A9BB3A6B-A284-4A22-9E39-039AFB1E52AE}"/>
    <dgm:cxn modelId="{E33C9722-AAAA-4664-9473-52243E187940}" type="presOf" srcId="{022FA8F7-329F-4273-A64A-5E681444C267}" destId="{F48D78D9-3E21-44E5-9558-B9125D2F1431}" srcOrd="0" destOrd="0" presId="urn:microsoft.com/office/officeart/2018/2/layout/IconVerticalSolidList"/>
    <dgm:cxn modelId="{0770C62C-BB0C-4CB9-81D4-A41886AB8A39}" type="presOf" srcId="{D959E800-DE90-4FD5-BA21-5C7240BA19AE}" destId="{FEE0976C-78AD-4166-9DFA-6B2C23907E1D}" srcOrd="0" destOrd="0" presId="urn:microsoft.com/office/officeart/2018/2/layout/IconVerticalSolidList"/>
    <dgm:cxn modelId="{F0B4A4D4-BBC3-4417-B6A3-666FAA568198}" type="presOf" srcId="{4C5393A6-0C0D-40C1-81B3-48FA93F1DA47}" destId="{5C0DFF5D-4338-49A1-AE9E-8F0DD7329C2E}" srcOrd="0" destOrd="0" presId="urn:microsoft.com/office/officeart/2018/2/layout/IconVerticalSolidList"/>
    <dgm:cxn modelId="{5A5009FF-CDDA-4BCB-89BA-F9F7FA401130}" srcId="{022FA8F7-329F-4273-A64A-5E681444C267}" destId="{D959E800-DE90-4FD5-BA21-5C7240BA19AE}" srcOrd="0" destOrd="0" parTransId="{1EC9C0F1-D805-44FD-B3F3-1430E5FBEC54}" sibTransId="{56FEA217-309C-443F-8041-3EBAA0A8D8A4}"/>
    <dgm:cxn modelId="{ADB1F496-524D-4DC1-85DF-886ECA201939}" type="presParOf" srcId="{F48D78D9-3E21-44E5-9558-B9125D2F1431}" destId="{019A5EE0-7EB6-489D-82D3-1CE5443466D1}" srcOrd="0" destOrd="0" presId="urn:microsoft.com/office/officeart/2018/2/layout/IconVerticalSolidList"/>
    <dgm:cxn modelId="{227ACD46-2FE6-4F99-9E90-A0383AD0789A}" type="presParOf" srcId="{019A5EE0-7EB6-489D-82D3-1CE5443466D1}" destId="{6A20B03A-1632-440E-B9A9-6C26D50C0470}" srcOrd="0" destOrd="0" presId="urn:microsoft.com/office/officeart/2018/2/layout/IconVerticalSolidList"/>
    <dgm:cxn modelId="{74EDECAC-D07C-4DC9-B2E3-BC8279B53D54}" type="presParOf" srcId="{019A5EE0-7EB6-489D-82D3-1CE5443466D1}" destId="{E6880125-0644-4F02-8F28-C3743A7227E5}" srcOrd="1" destOrd="0" presId="urn:microsoft.com/office/officeart/2018/2/layout/IconVerticalSolidList"/>
    <dgm:cxn modelId="{5DDF9451-0B4C-4BE5-A0AE-FB3F3F9BD701}" type="presParOf" srcId="{019A5EE0-7EB6-489D-82D3-1CE5443466D1}" destId="{DF036D22-086B-4272-BF61-9F2850F31435}" srcOrd="2" destOrd="0" presId="urn:microsoft.com/office/officeart/2018/2/layout/IconVerticalSolidList"/>
    <dgm:cxn modelId="{F5E3D6AC-6B16-418E-8EBB-9D38B823F3AE}" type="presParOf" srcId="{019A5EE0-7EB6-489D-82D3-1CE5443466D1}" destId="{FEE0976C-78AD-4166-9DFA-6B2C23907E1D}" srcOrd="3" destOrd="0" presId="urn:microsoft.com/office/officeart/2018/2/layout/IconVerticalSolidList"/>
    <dgm:cxn modelId="{08A50944-1106-46FD-A892-432F27A769A9}" type="presParOf" srcId="{F48D78D9-3E21-44E5-9558-B9125D2F1431}" destId="{9D603604-4C83-4A33-AB1F-A65E2A198B7C}" srcOrd="1" destOrd="0" presId="urn:microsoft.com/office/officeart/2018/2/layout/IconVerticalSolidList"/>
    <dgm:cxn modelId="{2A3107DC-7192-453A-94F7-D15D6D3E7CB4}" type="presParOf" srcId="{F48D78D9-3E21-44E5-9558-B9125D2F1431}" destId="{5E1C59D5-1085-48C3-A108-203C537659D9}" srcOrd="2" destOrd="0" presId="urn:microsoft.com/office/officeart/2018/2/layout/IconVerticalSolidList"/>
    <dgm:cxn modelId="{DD40E22C-4F66-4655-819F-660408DE6D9B}" type="presParOf" srcId="{5E1C59D5-1085-48C3-A108-203C537659D9}" destId="{52C35354-972B-428A-BC61-AB7436308EF7}" srcOrd="0" destOrd="0" presId="urn:microsoft.com/office/officeart/2018/2/layout/IconVerticalSolidList"/>
    <dgm:cxn modelId="{613CA459-8CFD-4782-AF17-60B0E7A16BDD}" type="presParOf" srcId="{5E1C59D5-1085-48C3-A108-203C537659D9}" destId="{58397C44-D26C-4727-9EFF-FFC44435E61B}" srcOrd="1" destOrd="0" presId="urn:microsoft.com/office/officeart/2018/2/layout/IconVerticalSolidList"/>
    <dgm:cxn modelId="{01EDF907-E37E-4B24-BD7A-AA5A2B153BDB}" type="presParOf" srcId="{5E1C59D5-1085-48C3-A108-203C537659D9}" destId="{A71BC9F9-26E9-4200-8295-DE6954F501EA}" srcOrd="2" destOrd="0" presId="urn:microsoft.com/office/officeart/2018/2/layout/IconVerticalSolidList"/>
    <dgm:cxn modelId="{B145BDB6-4FBE-4FAA-8F85-FF7149D31A22}" type="presParOf" srcId="{5E1C59D5-1085-48C3-A108-203C537659D9}" destId="{5C0DFF5D-4338-49A1-AE9E-8F0DD7329C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B03A-1632-440E-B9A9-6C26D50C0470}">
      <dsp:nvSpPr>
        <dsp:cNvPr id="0" name=""/>
        <dsp:cNvSpPr/>
      </dsp:nvSpPr>
      <dsp:spPr>
        <a:xfrm>
          <a:off x="0" y="852980"/>
          <a:ext cx="10515600" cy="1574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80125-0644-4F02-8F28-C3743A7227E5}">
      <dsp:nvSpPr>
        <dsp:cNvPr id="0" name=""/>
        <dsp:cNvSpPr/>
      </dsp:nvSpPr>
      <dsp:spPr>
        <a:xfrm>
          <a:off x="476356" y="1207295"/>
          <a:ext cx="866103" cy="866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E0976C-78AD-4166-9DFA-6B2C23907E1D}">
      <dsp:nvSpPr>
        <dsp:cNvPr id="0" name=""/>
        <dsp:cNvSpPr/>
      </dsp:nvSpPr>
      <dsp:spPr>
        <a:xfrm>
          <a:off x="1818816" y="852980"/>
          <a:ext cx="8696783" cy="157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59" tIns="166659" rIns="166659" bIns="166659" numCol="1" spcCol="1270" anchor="ctr" anchorCtr="0">
          <a:noAutofit/>
        </a:bodyPr>
        <a:lstStyle/>
        <a:p>
          <a:pPr marL="0" lvl="0" indent="0" algn="l" defTabSz="1111250">
            <a:lnSpc>
              <a:spcPct val="90000"/>
            </a:lnSpc>
            <a:spcBef>
              <a:spcPct val="0"/>
            </a:spcBef>
            <a:spcAft>
              <a:spcPct val="35000"/>
            </a:spcAft>
            <a:buNone/>
          </a:pPr>
          <a:r>
            <a:rPr lang="en-US" sz="2500" kern="1200"/>
            <a:t>When direct mail donors begin giving online their giving increases 35-50%</a:t>
          </a:r>
        </a:p>
      </dsp:txBody>
      <dsp:txXfrm>
        <a:off x="1818816" y="852980"/>
        <a:ext cx="8696783" cy="1574733"/>
      </dsp:txXfrm>
    </dsp:sp>
    <dsp:sp modelId="{52C35354-972B-428A-BC61-AB7436308EF7}">
      <dsp:nvSpPr>
        <dsp:cNvPr id="0" name=""/>
        <dsp:cNvSpPr/>
      </dsp:nvSpPr>
      <dsp:spPr>
        <a:xfrm>
          <a:off x="0" y="2821397"/>
          <a:ext cx="10515600" cy="15747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97C44-D26C-4727-9EFF-FFC44435E61B}">
      <dsp:nvSpPr>
        <dsp:cNvPr id="0" name=""/>
        <dsp:cNvSpPr/>
      </dsp:nvSpPr>
      <dsp:spPr>
        <a:xfrm>
          <a:off x="476356" y="3175712"/>
          <a:ext cx="866103" cy="866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0DFF5D-4338-49A1-AE9E-8F0DD7329C2E}">
      <dsp:nvSpPr>
        <dsp:cNvPr id="0" name=""/>
        <dsp:cNvSpPr/>
      </dsp:nvSpPr>
      <dsp:spPr>
        <a:xfrm>
          <a:off x="1818816" y="2821397"/>
          <a:ext cx="8696783" cy="1574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59" tIns="166659" rIns="166659" bIns="166659" numCol="1" spcCol="1270" anchor="ctr" anchorCtr="0">
          <a:noAutofit/>
        </a:bodyPr>
        <a:lstStyle/>
        <a:p>
          <a:pPr marL="0" lvl="0" indent="0" algn="l" defTabSz="1111250">
            <a:lnSpc>
              <a:spcPct val="90000"/>
            </a:lnSpc>
            <a:spcBef>
              <a:spcPct val="0"/>
            </a:spcBef>
            <a:spcAft>
              <a:spcPct val="35000"/>
            </a:spcAft>
            <a:buNone/>
          </a:pPr>
          <a:r>
            <a:rPr lang="en-US" sz="2500" kern="1200"/>
            <a:t>Donors who use more than one channel for giving have 2x the retention rate in that year</a:t>
          </a:r>
        </a:p>
      </dsp:txBody>
      <dsp:txXfrm>
        <a:off x="1818816" y="2821397"/>
        <a:ext cx="8696783" cy="15747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2CD-8684-4D76-8595-FE2201372B6B}" type="datetimeFigureOut">
              <a:rPr lang="en-US" smtClean="0"/>
              <a:t>1/23/2020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065544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26FCC-0798-4005-9637-D4868AAC05A0}"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900A4-1507-47B9-BAE2-35BCB9C5E4D8}" type="slidenum">
              <a:rPr lang="en-US" smtClean="0"/>
              <a:t>‹#›</a:t>
            </a:fld>
            <a:endParaRPr lang="en-US"/>
          </a:p>
        </p:txBody>
      </p:sp>
    </p:spTree>
    <p:extLst>
      <p:ext uri="{BB962C8B-B14F-4D97-AF65-F5344CB8AC3E}">
        <p14:creationId xmlns:p14="http://schemas.microsoft.com/office/powerpoint/2010/main" val="14440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We are going to talk about data! Get excited! </a:t>
            </a:r>
          </a:p>
        </p:txBody>
      </p:sp>
      <p:sp>
        <p:nvSpPr>
          <p:cNvPr id="4" name="Slide Number Placeholder 3"/>
          <p:cNvSpPr>
            <a:spLocks noGrp="1"/>
          </p:cNvSpPr>
          <p:nvPr>
            <p:ph type="sldNum" sz="quarter" idx="5"/>
          </p:nvPr>
        </p:nvSpPr>
        <p:spPr/>
        <p:txBody>
          <a:bodyPr/>
          <a:lstStyle/>
          <a:p>
            <a:fld id="{516900A4-1507-47B9-BAE2-35BCB9C5E4D8}" type="slidenum">
              <a:rPr lang="en-US" smtClean="0"/>
              <a:t>1</a:t>
            </a:fld>
            <a:endParaRPr lang="en-US"/>
          </a:p>
        </p:txBody>
      </p:sp>
    </p:spTree>
    <p:extLst>
      <p:ext uri="{BB962C8B-B14F-4D97-AF65-F5344CB8AC3E}">
        <p14:creationId xmlns:p14="http://schemas.microsoft.com/office/powerpoint/2010/main" val="52070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Death by Notes earlier so let’s give an example of that issue. What we don’t want to see is not enough detail or usable data in you note. Is it all text? That make is very hard to analyze!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make a better note. Here are some example data points that are easy to analyze and give us good insight into our progress.  </a:t>
            </a:r>
          </a:p>
        </p:txBody>
      </p:sp>
      <p:sp>
        <p:nvSpPr>
          <p:cNvPr id="4" name="Slide Number Placeholder 3"/>
          <p:cNvSpPr>
            <a:spLocks noGrp="1"/>
          </p:cNvSpPr>
          <p:nvPr>
            <p:ph type="sldNum" sz="quarter" idx="5"/>
          </p:nvPr>
        </p:nvSpPr>
        <p:spPr/>
        <p:txBody>
          <a:bodyPr/>
          <a:lstStyle/>
          <a:p>
            <a:fld id="{2925F055-F106-5D4C-8F4D-44F3E7D0E7C2}" type="slidenum">
              <a:rPr lang="en-US" smtClean="0"/>
              <a:t>10</a:t>
            </a:fld>
            <a:endParaRPr lang="en-US"/>
          </a:p>
        </p:txBody>
      </p:sp>
    </p:spTree>
    <p:extLst>
      <p:ext uri="{BB962C8B-B14F-4D97-AF65-F5344CB8AC3E}">
        <p14:creationId xmlns:p14="http://schemas.microsoft.com/office/powerpoint/2010/main" val="82890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we have our data in a consistent and usable way, we need to make sure we can share this data with those that need it. </a:t>
            </a:r>
          </a:p>
          <a:p>
            <a:r>
              <a:rPr lang="en-US"/>
              <a:t>The first step is making sure you have a complete profile on your members. We want to make sure we are not duplicating data that is collected on the Fraternity side. The Foundation should have input on what is collected on a member’s profile so you can get basic information on that member to prepare for visits. </a:t>
            </a:r>
          </a:p>
          <a:p>
            <a:r>
              <a:rPr lang="en-US"/>
              <a:t>Many of your staff and volunteers are on the road making these contacts, so this data should be presented to them in a mobile friendly environment. Save those trees and view information on your phone or iPad! </a:t>
            </a:r>
          </a:p>
          <a:p>
            <a:r>
              <a:rPr lang="en-US"/>
              <a:t>With more systems having better reporting features, it should be possible for you to allow non-staff members access to information in a secure way. So, if they are on your volunteer cultivation team, you should be able to give them access during their service to the data that they need to make a successful interaction. I know we are so used to email but the second you send that email with data, the data is instantly old and obsolete. </a:t>
            </a:r>
          </a:p>
          <a:p>
            <a:r>
              <a:rPr lang="en-US"/>
              <a:t>The best way to share data in a quick way is through dashboards. You can breakdown key elements that identify success. Keep in mind that Dashboards should show real time data but also be fluid in that you should analyze the data points you are looking at to see if it is helping you make decisions. </a:t>
            </a:r>
          </a:p>
        </p:txBody>
      </p:sp>
      <p:sp>
        <p:nvSpPr>
          <p:cNvPr id="4" name="Slide Number Placeholder 3"/>
          <p:cNvSpPr>
            <a:spLocks noGrp="1"/>
          </p:cNvSpPr>
          <p:nvPr>
            <p:ph type="sldNum" sz="quarter" idx="5"/>
          </p:nvPr>
        </p:nvSpPr>
        <p:spPr/>
        <p:txBody>
          <a:bodyPr/>
          <a:lstStyle/>
          <a:p>
            <a:fld id="{2925F055-F106-5D4C-8F4D-44F3E7D0E7C2}" type="slidenum">
              <a:rPr lang="en-US" smtClean="0"/>
              <a:t>11</a:t>
            </a:fld>
            <a:endParaRPr lang="en-US"/>
          </a:p>
        </p:txBody>
      </p:sp>
    </p:spTree>
    <p:extLst>
      <p:ext uri="{BB962C8B-B14F-4D97-AF65-F5344CB8AC3E}">
        <p14:creationId xmlns:p14="http://schemas.microsoft.com/office/powerpoint/2010/main" val="189562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Dashboards aren’t only for membership and fundraising data. Think about the things that help in a communications and marketing world. What might make you change your email timing, content, etc.  But remember, these types of dashboards are only possible if you data is brought back into your database. </a:t>
            </a:r>
          </a:p>
        </p:txBody>
      </p:sp>
      <p:sp>
        <p:nvSpPr>
          <p:cNvPr id="4" name="Slide Number Placeholder 3"/>
          <p:cNvSpPr>
            <a:spLocks noGrp="1"/>
          </p:cNvSpPr>
          <p:nvPr>
            <p:ph type="sldNum" sz="quarter" idx="5"/>
          </p:nvPr>
        </p:nvSpPr>
        <p:spPr/>
        <p:txBody>
          <a:bodyPr/>
          <a:lstStyle/>
          <a:p>
            <a:fld id="{2925F055-F106-5D4C-8F4D-44F3E7D0E7C2}" type="slidenum">
              <a:rPr lang="en-US" smtClean="0"/>
              <a:t>12</a:t>
            </a:fld>
            <a:endParaRPr lang="en-US"/>
          </a:p>
        </p:txBody>
      </p:sp>
    </p:spTree>
    <p:extLst>
      <p:ext uri="{BB962C8B-B14F-4D97-AF65-F5344CB8AC3E}">
        <p14:creationId xmlns:p14="http://schemas.microsoft.com/office/powerpoint/2010/main" val="140678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What can you learn from  your data to further your fundraising efforts? What can it tell you about the tools you use and your stewardship efforts. </a:t>
            </a:r>
            <a:endParaRPr lang="en-US"/>
          </a:p>
        </p:txBody>
      </p:sp>
      <p:sp>
        <p:nvSpPr>
          <p:cNvPr id="4" name="Slide Number Placeholder 3"/>
          <p:cNvSpPr>
            <a:spLocks noGrp="1"/>
          </p:cNvSpPr>
          <p:nvPr>
            <p:ph type="sldNum" sz="quarter" idx="5"/>
          </p:nvPr>
        </p:nvSpPr>
        <p:spPr/>
        <p:txBody>
          <a:bodyPr/>
          <a:lstStyle/>
          <a:p>
            <a:fld id="{2925F055-F106-5D4C-8F4D-44F3E7D0E7C2}" type="slidenum">
              <a:rPr lang="en-US" smtClean="0"/>
              <a:t>13</a:t>
            </a:fld>
            <a:endParaRPr lang="en-US"/>
          </a:p>
        </p:txBody>
      </p:sp>
    </p:spTree>
    <p:extLst>
      <p:ext uri="{BB962C8B-B14F-4D97-AF65-F5344CB8AC3E}">
        <p14:creationId xmlns:p14="http://schemas.microsoft.com/office/powerpoint/2010/main" val="1883299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Donor retention – most one time donors when asked say they don’t repeat because they were not recognized appropriately</a:t>
            </a:r>
          </a:p>
          <a:p>
            <a:endParaRPr lang="en-US" dirty="0">
              <a:cs typeface="Calibri"/>
            </a:endParaRPr>
          </a:p>
          <a:p>
            <a:r>
              <a:rPr lang="en-US" dirty="0"/>
              <a:t>Appeal ROI – are you tracking your appeal cost and dollars raised to make sure that they are following reasonable cost guidelines for solicitation?</a:t>
            </a:r>
          </a:p>
          <a:p>
            <a:endParaRPr lang="en-US" dirty="0"/>
          </a:p>
          <a:p>
            <a:r>
              <a:rPr lang="en-US" dirty="0"/>
              <a:t>With the right data, you can compare to trends in the industry. In order to get the most of using big data, you have to have a good set of data about your members.</a:t>
            </a:r>
          </a:p>
        </p:txBody>
      </p:sp>
      <p:sp>
        <p:nvSpPr>
          <p:cNvPr id="4" name="Slide Number Placeholder 3"/>
          <p:cNvSpPr>
            <a:spLocks noGrp="1"/>
          </p:cNvSpPr>
          <p:nvPr>
            <p:ph type="sldNum" sz="quarter" idx="5"/>
          </p:nvPr>
        </p:nvSpPr>
        <p:spPr/>
        <p:txBody>
          <a:bodyPr/>
          <a:lstStyle/>
          <a:p>
            <a:fld id="{516900A4-1507-47B9-BAE2-35BCB9C5E4D8}" type="slidenum">
              <a:rPr lang="en-US" smtClean="0"/>
              <a:t>14</a:t>
            </a:fld>
            <a:endParaRPr lang="en-US"/>
          </a:p>
        </p:txBody>
      </p:sp>
    </p:spTree>
    <p:extLst>
      <p:ext uri="{BB962C8B-B14F-4D97-AF65-F5344CB8AC3E}">
        <p14:creationId xmlns:p14="http://schemas.microsoft.com/office/powerpoint/2010/main" val="27951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r>
              <a:rPr lang="en-US" dirty="0"/>
              <a:t>Connect with members to remind them of their affinity to the organization. </a:t>
            </a:r>
          </a:p>
          <a:p>
            <a:pPr marL="227965" indent="-227965">
              <a:lnSpc>
                <a:spcPct val="90000"/>
              </a:lnSpc>
              <a:spcBef>
                <a:spcPts val="1000"/>
              </a:spcBef>
              <a:buFont typeface="Arial"/>
              <a:buChar char="•"/>
            </a:pPr>
            <a:r>
              <a:rPr lang="en-US" dirty="0"/>
              <a:t>Milestones can be important for donor development </a:t>
            </a:r>
          </a:p>
          <a:p>
            <a:pPr marL="685165" lvl="1" indent="-227965">
              <a:lnSpc>
                <a:spcPct val="90000"/>
              </a:lnSpc>
              <a:spcBef>
                <a:spcPts val="500"/>
              </a:spcBef>
              <a:buFont typeface="Arial"/>
              <a:buChar char="•"/>
            </a:pPr>
            <a:r>
              <a:rPr lang="en-US" dirty="0"/>
              <a:t>Targeting donors for planned giving – knowing donors approaching 65</a:t>
            </a:r>
          </a:p>
          <a:p>
            <a:pPr marL="685165" lvl="1" indent="-227965">
              <a:lnSpc>
                <a:spcPct val="90000"/>
              </a:lnSpc>
              <a:spcBef>
                <a:spcPts val="500"/>
              </a:spcBef>
              <a:buFont typeface="Arial"/>
              <a:buChar char="•"/>
            </a:pPr>
            <a:r>
              <a:rPr lang="en-US" dirty="0"/>
              <a:t>Charitable IRA rollover for those approaching 70.5</a:t>
            </a:r>
          </a:p>
        </p:txBody>
      </p:sp>
      <p:sp>
        <p:nvSpPr>
          <p:cNvPr id="4" name="Slide Number Placeholder 3"/>
          <p:cNvSpPr>
            <a:spLocks noGrp="1"/>
          </p:cNvSpPr>
          <p:nvPr>
            <p:ph type="sldNum" sz="quarter" idx="5"/>
          </p:nvPr>
        </p:nvSpPr>
        <p:spPr/>
        <p:txBody>
          <a:bodyPr/>
          <a:lstStyle/>
          <a:p>
            <a:fld id="{516900A4-1507-47B9-BAE2-35BCB9C5E4D8}" type="slidenum">
              <a:rPr lang="en-US" smtClean="0"/>
              <a:t>15</a:t>
            </a:fld>
            <a:endParaRPr lang="en-US"/>
          </a:p>
        </p:txBody>
      </p:sp>
    </p:spTree>
    <p:extLst>
      <p:ext uri="{BB962C8B-B14F-4D97-AF65-F5344CB8AC3E}">
        <p14:creationId xmlns:p14="http://schemas.microsoft.com/office/powerpoint/2010/main" val="48198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Recent studies have shown that....</a:t>
            </a:r>
          </a:p>
          <a:p>
            <a:endParaRPr lang="en-US" dirty="0">
              <a:cs typeface="Calibri"/>
            </a:endParaRPr>
          </a:p>
          <a:p>
            <a:r>
              <a:rPr lang="en-US" dirty="0">
                <a:cs typeface="Calibri"/>
              </a:rPr>
              <a:t>How does your data compare? How can you take this knowledge to create appeals to create repeat donors or upgrade donors to a higher giving level. </a:t>
            </a:r>
          </a:p>
          <a:p>
            <a:endParaRPr lang="en-US" dirty="0">
              <a:cs typeface="Calibri"/>
            </a:endParaRPr>
          </a:p>
          <a:p>
            <a:r>
              <a:rPr lang="en-US" dirty="0">
                <a:cs typeface="Calibri"/>
              </a:rPr>
              <a:t>Again, do you have these statistics with your own data to be able to compare?</a:t>
            </a:r>
          </a:p>
        </p:txBody>
      </p:sp>
      <p:sp>
        <p:nvSpPr>
          <p:cNvPr id="4" name="Slide Number Placeholder 3"/>
          <p:cNvSpPr>
            <a:spLocks noGrp="1"/>
          </p:cNvSpPr>
          <p:nvPr>
            <p:ph type="sldNum" sz="quarter" idx="5"/>
          </p:nvPr>
        </p:nvSpPr>
        <p:spPr/>
        <p:txBody>
          <a:bodyPr/>
          <a:lstStyle/>
          <a:p>
            <a:fld id="{516900A4-1507-47B9-BAE2-35BCB9C5E4D8}" type="slidenum">
              <a:rPr lang="en-US" smtClean="0"/>
              <a:t>16</a:t>
            </a:fld>
            <a:endParaRPr lang="en-US"/>
          </a:p>
        </p:txBody>
      </p:sp>
    </p:spTree>
    <p:extLst>
      <p:ext uri="{BB962C8B-B14F-4D97-AF65-F5344CB8AC3E}">
        <p14:creationId xmlns:p14="http://schemas.microsoft.com/office/powerpoint/2010/main" val="182560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Are you gathering stats from your websites and online giving tools to  identify their habits? These are some very basic stats but can help you in optimizing your tools and creating the best donor experience. </a:t>
            </a:r>
          </a:p>
          <a:p>
            <a:endParaRPr lang="en-US" dirty="0">
              <a:cs typeface="Calibri"/>
            </a:endParaRPr>
          </a:p>
          <a:p>
            <a:r>
              <a:rPr lang="en-US" dirty="0">
                <a:cs typeface="Calibri"/>
              </a:rPr>
              <a:t>You may find that the bulk of your donors are interacting with you via a cell phone or tablet and mobile responsive is not enough but you need to be thinking "mobile first"</a:t>
            </a:r>
          </a:p>
        </p:txBody>
      </p:sp>
      <p:sp>
        <p:nvSpPr>
          <p:cNvPr id="4" name="Slide Number Placeholder 3"/>
          <p:cNvSpPr>
            <a:spLocks noGrp="1"/>
          </p:cNvSpPr>
          <p:nvPr>
            <p:ph type="sldNum" sz="quarter" idx="5"/>
          </p:nvPr>
        </p:nvSpPr>
        <p:spPr/>
        <p:txBody>
          <a:bodyPr/>
          <a:lstStyle/>
          <a:p>
            <a:fld id="{516900A4-1507-47B9-BAE2-35BCB9C5E4D8}" type="slidenum">
              <a:rPr lang="en-US" smtClean="0"/>
              <a:t>17</a:t>
            </a:fld>
            <a:endParaRPr lang="en-US"/>
          </a:p>
        </p:txBody>
      </p:sp>
    </p:spTree>
    <p:extLst>
      <p:ext uri="{BB962C8B-B14F-4D97-AF65-F5344CB8AC3E}">
        <p14:creationId xmlns:p14="http://schemas.microsoft.com/office/powerpoint/2010/main" val="2770349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Personas are a great way to identify your audiences to more clearly market to those that might be interested. This can help you drive your messaging methods. Ask the who, what, why and how.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use personas, you will mesh the data that you already have with data you collect from members. You have data such as membership milestones, giving details and their involvement with the organization. The data you need is what you can’t find in demographics. Identify who you need data from and start an interview/survey process. There is not a magic number on how much data you need but you will know once you start seeing results come in. The questions should be phrased as “why” questions, why do they volunteer? Why do they give? Why did they join?</a:t>
            </a:r>
          </a:p>
          <a:p>
            <a:r>
              <a:rPr lang="en-US" dirty="0"/>
              <a:t>With the data, you could give personas a name. We have some examples here and they may be silly but they identify the group you are referring to based on the data you know about them. </a:t>
            </a:r>
          </a:p>
          <a:p>
            <a:r>
              <a:rPr lang="en-US" dirty="0"/>
              <a:t>You then want to include the demographics and background of these members along with how they identify with your organization. </a:t>
            </a:r>
          </a:p>
          <a:p>
            <a:r>
              <a:rPr lang="en-US" dirty="0"/>
              <a:t>You especially want information on how they prefer to be communicated with and how they interact with the organization online. </a:t>
            </a:r>
          </a:p>
          <a:p>
            <a:r>
              <a:rPr lang="en-US" dirty="0"/>
              <a:t>As an organization, you can identify what are your goals and challenges for working with this persona. </a:t>
            </a:r>
          </a:p>
          <a:p>
            <a:r>
              <a:rPr lang="en-US" dirty="0"/>
              <a:t>While we may have persona data, if we don’t use it well, they will fail. We don’t use the data to our advantage as we don’t have full buy in to the logic. </a:t>
            </a:r>
          </a:p>
          <a:p>
            <a:r>
              <a:rPr lang="en-US" dirty="0"/>
              <a:t>We recommend using personas to segment your communication. Here are some examples.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925F055-F106-5D4C-8F4D-44F3E7D0E7C2}" type="slidenum">
              <a:rPr lang="en-US" smtClean="0"/>
              <a:t>18</a:t>
            </a:fld>
            <a:endParaRPr lang="en-US"/>
          </a:p>
        </p:txBody>
      </p:sp>
    </p:spTree>
    <p:extLst>
      <p:ext uri="{BB962C8B-B14F-4D97-AF65-F5344CB8AC3E}">
        <p14:creationId xmlns:p14="http://schemas.microsoft.com/office/powerpoint/2010/main" val="1052961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bring it all together. You don’t know what you don’t know. Identify those areas and analyze the data. </a:t>
            </a:r>
          </a:p>
          <a:p>
            <a:endParaRPr lang="en-US"/>
          </a:p>
          <a:p>
            <a:r>
              <a:rPr lang="en-US"/>
              <a:t>Always continue to look for areas to improve on! </a:t>
            </a:r>
          </a:p>
        </p:txBody>
      </p:sp>
      <p:sp>
        <p:nvSpPr>
          <p:cNvPr id="4" name="Slide Number Placeholder 3"/>
          <p:cNvSpPr>
            <a:spLocks noGrp="1"/>
          </p:cNvSpPr>
          <p:nvPr>
            <p:ph type="sldNum" sz="quarter" idx="5"/>
          </p:nvPr>
        </p:nvSpPr>
        <p:spPr/>
        <p:txBody>
          <a:bodyPr/>
          <a:lstStyle/>
          <a:p>
            <a:fld id="{2925F055-F106-5D4C-8F4D-44F3E7D0E7C2}" type="slidenum">
              <a:rPr lang="en-US" smtClean="0"/>
              <a:t>19</a:t>
            </a:fld>
            <a:endParaRPr lang="en-US"/>
          </a:p>
        </p:txBody>
      </p:sp>
    </p:spTree>
    <p:extLst>
      <p:ext uri="{BB962C8B-B14F-4D97-AF65-F5344CB8AC3E}">
        <p14:creationId xmlns:p14="http://schemas.microsoft.com/office/powerpoint/2010/main" val="332444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powerful and by using it you can better support your work and achieve more successful outcomes. Whether its, sending targeted communications to donors based on interaction trends or choosing the right messaging based on the donors response activity. </a:t>
            </a:r>
          </a:p>
          <a:p>
            <a:endParaRPr lang="en-US" dirty="0"/>
          </a:p>
          <a:p>
            <a:r>
              <a:rPr lang="en-US" dirty="0"/>
              <a:t>We will start at the beginning with understanding your data, where we see common issues or pitfalls surrounding data and data management practices. </a:t>
            </a:r>
          </a:p>
          <a:p>
            <a:endParaRPr lang="en-US" dirty="0"/>
          </a:p>
          <a:p>
            <a:r>
              <a:rPr lang="en-US" dirty="0"/>
              <a:t>We will talk about ways to improve how you use and view your data and ultimately how to make your rich data work for your benefit. </a:t>
            </a:r>
          </a:p>
          <a:p>
            <a:endParaRPr lang="en-US" dirty="0"/>
          </a:p>
          <a:p>
            <a:r>
              <a:rPr lang="en-US" dirty="0"/>
              <a:t>I want this to be interactive so please ask questions, share examples and offer thoughts for those in the room to learn. One area we cannot compete in is data management and best practices. The better we can share and collaborate, the more we strengthen our organizational missions. </a:t>
            </a:r>
          </a:p>
        </p:txBody>
      </p:sp>
      <p:sp>
        <p:nvSpPr>
          <p:cNvPr id="4" name="Slide Number Placeholder 3"/>
          <p:cNvSpPr>
            <a:spLocks noGrp="1"/>
          </p:cNvSpPr>
          <p:nvPr>
            <p:ph type="sldNum" sz="quarter" idx="5"/>
          </p:nvPr>
        </p:nvSpPr>
        <p:spPr/>
        <p:txBody>
          <a:bodyPr/>
          <a:lstStyle/>
          <a:p>
            <a:fld id="{2925F055-F106-5D4C-8F4D-44F3E7D0E7C2}" type="slidenum">
              <a:rPr lang="en-US" smtClean="0"/>
              <a:t>2</a:t>
            </a:fld>
            <a:endParaRPr lang="en-US"/>
          </a:p>
        </p:txBody>
      </p:sp>
    </p:spTree>
    <p:extLst>
      <p:ext uri="{BB962C8B-B14F-4D97-AF65-F5344CB8AC3E}">
        <p14:creationId xmlns:p14="http://schemas.microsoft.com/office/powerpoint/2010/main" val="2560908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Let’s discuss!</a:t>
            </a:r>
          </a:p>
          <a:p>
            <a:endParaRPr lang="en-US" dirty="0"/>
          </a:p>
          <a:p>
            <a:r>
              <a:rPr lang="en-US" sz="1200" dirty="0">
                <a:solidFill>
                  <a:schemeClr val="accent5"/>
                </a:solidFill>
                <a:latin typeface="+mn-lt"/>
              </a:rPr>
              <a:t>What data are you missing?</a:t>
            </a:r>
          </a:p>
          <a:p>
            <a:r>
              <a:rPr lang="en-US" sz="1200" dirty="0">
                <a:solidFill>
                  <a:schemeClr val="accent5"/>
                </a:solidFill>
                <a:latin typeface="+mn-lt"/>
              </a:rPr>
              <a:t>What information is important to have on donor visits?</a:t>
            </a:r>
          </a:p>
          <a:p>
            <a:r>
              <a:rPr lang="en-US" sz="1200" dirty="0">
                <a:solidFill>
                  <a:schemeClr val="accent5"/>
                </a:solidFill>
                <a:latin typeface="+mn-lt"/>
              </a:rPr>
              <a:t>What data to you provide your volunteers?</a:t>
            </a:r>
          </a:p>
          <a:p>
            <a:endParaRPr lang="en-US" dirty="0"/>
          </a:p>
        </p:txBody>
      </p:sp>
      <p:sp>
        <p:nvSpPr>
          <p:cNvPr id="4" name="Slide Number Placeholder 3"/>
          <p:cNvSpPr>
            <a:spLocks noGrp="1"/>
          </p:cNvSpPr>
          <p:nvPr>
            <p:ph type="sldNum" sz="quarter" idx="5"/>
          </p:nvPr>
        </p:nvSpPr>
        <p:spPr/>
        <p:txBody>
          <a:bodyPr/>
          <a:lstStyle/>
          <a:p>
            <a:fld id="{2925F055-F106-5D4C-8F4D-44F3E7D0E7C2}" type="slidenum">
              <a:rPr lang="en-US" smtClean="0"/>
              <a:t>20</a:t>
            </a:fld>
            <a:endParaRPr lang="en-US"/>
          </a:p>
        </p:txBody>
      </p:sp>
    </p:spTree>
    <p:extLst>
      <p:ext uri="{BB962C8B-B14F-4D97-AF65-F5344CB8AC3E}">
        <p14:creationId xmlns:p14="http://schemas.microsoft.com/office/powerpoint/2010/main" val="241111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Before we talk about how to use your data to drive decisions, let’s first talk about some common issues that we see within organizations and their data. </a:t>
            </a:r>
          </a:p>
          <a:p>
            <a:endParaRPr lang="en-US"/>
          </a:p>
        </p:txBody>
      </p:sp>
      <p:sp>
        <p:nvSpPr>
          <p:cNvPr id="4" name="Slide Number Placeholder 3"/>
          <p:cNvSpPr>
            <a:spLocks noGrp="1"/>
          </p:cNvSpPr>
          <p:nvPr>
            <p:ph type="sldNum" sz="quarter" idx="5"/>
          </p:nvPr>
        </p:nvSpPr>
        <p:spPr/>
        <p:txBody>
          <a:bodyPr/>
          <a:lstStyle/>
          <a:p>
            <a:fld id="{2925F055-F106-5D4C-8F4D-44F3E7D0E7C2}" type="slidenum">
              <a:rPr lang="en-US" smtClean="0"/>
              <a:t>3</a:t>
            </a:fld>
            <a:endParaRPr lang="en-US"/>
          </a:p>
        </p:txBody>
      </p:sp>
    </p:spTree>
    <p:extLst>
      <p:ext uri="{BB962C8B-B14F-4D97-AF65-F5344CB8AC3E}">
        <p14:creationId xmlns:p14="http://schemas.microsoft.com/office/powerpoint/2010/main" val="137095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some data pitfalls?</a:t>
            </a:r>
          </a:p>
          <a:p>
            <a:r>
              <a:rPr lang="en-US" dirty="0"/>
              <a:t>In my opinion, the most important issue is missing the end goal. What does that mean? It doesn’t mean not meeting your goal fundraising amount or response rate, it means missing the potential of how data can help you meet the overall goal and help you in decision making during the process and in the future. If we are not tracking data effectively, it will be more difficult to show the effectiveness of the project or campaign. Other pitfalls include poor utilization of resources meaning involvement of your technology teams and technology resources available to you. The typical process is that we bring technology in at the end of the project and by that point, it is too late and we are only able to apply “band aid” solutions. </a:t>
            </a:r>
          </a:p>
          <a:p>
            <a:r>
              <a:rPr lang="en-US" dirty="0"/>
              <a:t>Another pitfall is siloed data in external systems where that data is not getting back to your database. When you don’t have all your data in one place, you cannot effectively manage the project and get a clear picture about how you are doing. </a:t>
            </a:r>
          </a:p>
          <a:p>
            <a:r>
              <a:rPr lang="en-US" dirty="0"/>
              <a:t>Many of us are at organizations where we have staff that have been working there for many, many years and with that tends to be a problem with consistent processes. Because we know Suzie created the gift entry process back in 2008 and it has not changed even though you have gone through many changes since then with system upgrades and goal changes. We need to make sure we are updating procedures to make sure processes are consistent. If they are not consistent, that means our data will not be consistent and therefore basically useless to us. We need to also get out of the “this is the way we have always done it” model and make sure we adapt to change in systems and goals and always make sure we are getting that data in efficiently. Your staff has better things to do than to spend all day on data entry. </a:t>
            </a:r>
          </a:p>
          <a:p>
            <a:r>
              <a:rPr lang="en-US" dirty="0"/>
              <a:t>Finally, we all have run into the “death by notes” issue meaning we have notes all over the place but can’t analyze any of it. Most of it is in someone’s email or just their brain where we can’t retrieve  it. </a:t>
            </a:r>
          </a:p>
          <a:p>
            <a:r>
              <a:rPr lang="en-US" dirty="0"/>
              <a:t>So, we’ll talk about some tactics during this session to overcome these pitfalls. </a:t>
            </a:r>
          </a:p>
        </p:txBody>
      </p:sp>
      <p:sp>
        <p:nvSpPr>
          <p:cNvPr id="4" name="Slide Number Placeholder 3"/>
          <p:cNvSpPr>
            <a:spLocks noGrp="1"/>
          </p:cNvSpPr>
          <p:nvPr>
            <p:ph type="sldNum" sz="quarter" idx="5"/>
          </p:nvPr>
        </p:nvSpPr>
        <p:spPr/>
        <p:txBody>
          <a:bodyPr/>
          <a:lstStyle/>
          <a:p>
            <a:fld id="{2925F055-F106-5D4C-8F4D-44F3E7D0E7C2}" type="slidenum">
              <a:rPr lang="en-US" smtClean="0"/>
              <a:t>4</a:t>
            </a:fld>
            <a:endParaRPr lang="en-US"/>
          </a:p>
        </p:txBody>
      </p:sp>
    </p:spTree>
    <p:extLst>
      <p:ext uri="{BB962C8B-B14F-4D97-AF65-F5344CB8AC3E}">
        <p14:creationId xmlns:p14="http://schemas.microsoft.com/office/powerpoint/2010/main" val="270127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share what data your organization currently collects. Can I get some examples?</a:t>
            </a:r>
          </a:p>
          <a:p>
            <a:r>
              <a:rPr lang="en-US" dirty="0"/>
              <a:t>How much do you show to the actual member?</a:t>
            </a:r>
          </a:p>
          <a:p>
            <a:r>
              <a:rPr lang="en-US" dirty="0"/>
              <a:t>Do you reach out to influence members to update their info? </a:t>
            </a:r>
          </a:p>
          <a:p>
            <a:r>
              <a:rPr lang="en-US" dirty="0"/>
              <a:t>Do you plan projects to use 3</a:t>
            </a:r>
            <a:r>
              <a:rPr lang="en-US" baseline="30000" dirty="0"/>
              <a:t>rd</a:t>
            </a:r>
            <a:r>
              <a:rPr lang="en-US" dirty="0"/>
              <a:t> party resources to help you collect data?</a:t>
            </a:r>
          </a:p>
        </p:txBody>
      </p:sp>
      <p:sp>
        <p:nvSpPr>
          <p:cNvPr id="4" name="Slide Number Placeholder 3"/>
          <p:cNvSpPr>
            <a:spLocks noGrp="1"/>
          </p:cNvSpPr>
          <p:nvPr>
            <p:ph type="sldNum" sz="quarter" idx="5"/>
          </p:nvPr>
        </p:nvSpPr>
        <p:spPr/>
        <p:txBody>
          <a:bodyPr/>
          <a:lstStyle/>
          <a:p>
            <a:fld id="{516900A4-1507-47B9-BAE2-35BCB9C5E4D8}" type="slidenum">
              <a:rPr lang="en-US" smtClean="0"/>
              <a:t>5</a:t>
            </a:fld>
            <a:endParaRPr lang="en-US"/>
          </a:p>
        </p:txBody>
      </p:sp>
    </p:spTree>
    <p:extLst>
      <p:ext uri="{BB962C8B-B14F-4D97-AF65-F5344CB8AC3E}">
        <p14:creationId xmlns:p14="http://schemas.microsoft.com/office/powerpoint/2010/main" val="128981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first steps we should always complete before starting a project or campaign is to make sure we know the end goal. Now, this is more of that tactical side of your goal but leads you back to your overall goal. You should ask yourself some of these questions as they will identify how the data needs to be tracked so that you can show results. For example, if you want to know how many gifts came in online vs mail vs phone call, then you need to make sure you have coding such as appeal code or a source code to identify the method of entry and then you can show those results. </a:t>
            </a:r>
          </a:p>
          <a:p>
            <a:r>
              <a:rPr lang="en-US"/>
              <a:t>It is also very important you establish these data points and parameters on the front end as you want to show consistent data to your project team rather than changing your formulas and processes midstream. </a:t>
            </a:r>
          </a:p>
          <a:p>
            <a:r>
              <a:rPr lang="en-US"/>
              <a:t>Go ahead and map out what data needs to be viewable as the project continues so you can work with your technology team to establish dashboards and reports that show them progress. </a:t>
            </a:r>
          </a:p>
        </p:txBody>
      </p:sp>
      <p:sp>
        <p:nvSpPr>
          <p:cNvPr id="4" name="Slide Number Placeholder 3"/>
          <p:cNvSpPr>
            <a:spLocks noGrp="1"/>
          </p:cNvSpPr>
          <p:nvPr>
            <p:ph type="sldNum" sz="quarter" idx="5"/>
          </p:nvPr>
        </p:nvSpPr>
        <p:spPr/>
        <p:txBody>
          <a:bodyPr/>
          <a:lstStyle/>
          <a:p>
            <a:fld id="{2925F055-F106-5D4C-8F4D-44F3E7D0E7C2}" type="slidenum">
              <a:rPr lang="en-US" smtClean="0"/>
              <a:t>6</a:t>
            </a:fld>
            <a:endParaRPr lang="en-US"/>
          </a:p>
        </p:txBody>
      </p:sp>
    </p:spTree>
    <p:extLst>
      <p:ext uri="{BB962C8B-B14F-4D97-AF65-F5344CB8AC3E}">
        <p14:creationId xmlns:p14="http://schemas.microsoft.com/office/powerpoint/2010/main" val="241948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we wouldn’t be doing our job if we didn’t stress the importance of involving your technology resources. Let’s talk about why this is important. </a:t>
            </a:r>
          </a:p>
          <a:p>
            <a:r>
              <a:rPr lang="en-US"/>
              <a:t>When you bring in IT early into the conversations about the project, they can assist by identifying current functionality of systems and where configuration may be needed. </a:t>
            </a:r>
          </a:p>
          <a:p>
            <a:r>
              <a:rPr lang="en-US"/>
              <a:t>But backing up a step, make sure you are bringing IT into the full picture. The common problem is that IT assistance is only requested for specific areas that are seen as technology focused. When we don’t give them the full picture and overall goal, we limit ourselves to not identifying areas where IT can assist that we didn’t think about. You may be spinning your wheels creating reports and sending them via email where IT could help produce online reports and dashboards that can be accessed at any time and show real time data. </a:t>
            </a:r>
          </a:p>
          <a:p>
            <a:r>
              <a:rPr lang="en-US"/>
              <a:t>So, you should include them in conversations and project plans so that they can provide you with long term solutions that may be useful for future projects. Remember, no more “band aid” solutions. They are a waste of valuable time and dollars.</a:t>
            </a:r>
          </a:p>
          <a:p>
            <a:r>
              <a:rPr lang="en-US"/>
              <a:t>Lastly, while we want to involve the IT department in our projects, we also want to be as self sufficient as possible. You should be investing in a resource within your department to learn from IT and work with them to better understand system capabilities. When you have a resource within your area with greater technical knowledge, you benefit from this additional knowledge in conjunction with better understanding of how the department works and their preferences. </a:t>
            </a:r>
          </a:p>
        </p:txBody>
      </p:sp>
      <p:sp>
        <p:nvSpPr>
          <p:cNvPr id="4" name="Slide Number Placeholder 3"/>
          <p:cNvSpPr>
            <a:spLocks noGrp="1"/>
          </p:cNvSpPr>
          <p:nvPr>
            <p:ph type="sldNum" sz="quarter" idx="5"/>
          </p:nvPr>
        </p:nvSpPr>
        <p:spPr/>
        <p:txBody>
          <a:bodyPr/>
          <a:lstStyle/>
          <a:p>
            <a:fld id="{2925F055-F106-5D4C-8F4D-44F3E7D0E7C2}" type="slidenum">
              <a:rPr lang="en-US" smtClean="0"/>
              <a:t>7</a:t>
            </a:fld>
            <a:endParaRPr lang="en-US"/>
          </a:p>
        </p:txBody>
      </p:sp>
    </p:spTree>
    <p:extLst>
      <p:ext uri="{BB962C8B-B14F-4D97-AF65-F5344CB8AC3E}">
        <p14:creationId xmlns:p14="http://schemas.microsoft.com/office/powerpoint/2010/main" val="359633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something I see from time to time is individuals or organizations getting stuck with wanting to report and analyze data but not knowing where. We talked about siloed systems before and we all know we have them. Start with identifying where you have your data and can you easily retrieve it? If there is not an easy way to store the data in a centralized location like your database then we should explore opportunities for integration. </a:t>
            </a:r>
          </a:p>
        </p:txBody>
      </p:sp>
      <p:sp>
        <p:nvSpPr>
          <p:cNvPr id="4" name="Slide Number Placeholder 3"/>
          <p:cNvSpPr>
            <a:spLocks noGrp="1"/>
          </p:cNvSpPr>
          <p:nvPr>
            <p:ph type="sldNum" sz="quarter" idx="5"/>
          </p:nvPr>
        </p:nvSpPr>
        <p:spPr/>
        <p:txBody>
          <a:bodyPr/>
          <a:lstStyle/>
          <a:p>
            <a:fld id="{2925F055-F106-5D4C-8F4D-44F3E7D0E7C2}" type="slidenum">
              <a:rPr lang="en-US" smtClean="0"/>
              <a:t>8</a:t>
            </a:fld>
            <a:endParaRPr lang="en-US"/>
          </a:p>
        </p:txBody>
      </p:sp>
    </p:spTree>
    <p:extLst>
      <p:ext uri="{BB962C8B-B14F-4D97-AF65-F5344CB8AC3E}">
        <p14:creationId xmlns:p14="http://schemas.microsoft.com/office/powerpoint/2010/main" val="320004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recall, we talked about a data pitfall of inconsistent process documentation. How do we prevent this? Here are a few recommendations. </a:t>
            </a:r>
          </a:p>
          <a:p>
            <a:r>
              <a:rPr lang="en-US" dirty="0"/>
              <a:t>Review processes with staff to make sure we are completing things in the most efficient way. This is also a great opportunity to cross train staff to support during staff transition and sometimes when you have more people understand the process, they can collaborate on how to improve the process going forward. </a:t>
            </a:r>
          </a:p>
          <a:p>
            <a:r>
              <a:rPr lang="en-US" dirty="0"/>
              <a:t>While reviewing those procedures, make sure you are referencing system documentation as many steps are standard procedure for your system. This is also a great time to bring in your database solution provider to see if there are any updates to best practices or new features within upgraded versions. </a:t>
            </a:r>
          </a:p>
          <a:p>
            <a:r>
              <a:rPr lang="en-US" dirty="0"/>
              <a:t>Finally, as you review those processes, make sure to identify ways you can involve more control. For example, could some of your fields be dropdown fields where we can prevent misspelling or “new” options that staff/volunteers may decide to use. </a:t>
            </a:r>
          </a:p>
          <a:p>
            <a:endParaRPr lang="en-US" dirty="0"/>
          </a:p>
        </p:txBody>
      </p:sp>
      <p:sp>
        <p:nvSpPr>
          <p:cNvPr id="4" name="Slide Number Placeholder 3"/>
          <p:cNvSpPr>
            <a:spLocks noGrp="1"/>
          </p:cNvSpPr>
          <p:nvPr>
            <p:ph type="sldNum" sz="quarter" idx="5"/>
          </p:nvPr>
        </p:nvSpPr>
        <p:spPr/>
        <p:txBody>
          <a:bodyPr/>
          <a:lstStyle/>
          <a:p>
            <a:fld id="{2925F055-F106-5D4C-8F4D-44F3E7D0E7C2}" type="slidenum">
              <a:rPr lang="en-US" smtClean="0"/>
              <a:t>9</a:t>
            </a:fld>
            <a:endParaRPr lang="en-US"/>
          </a:p>
        </p:txBody>
      </p:sp>
    </p:spTree>
    <p:extLst>
      <p:ext uri="{BB962C8B-B14F-4D97-AF65-F5344CB8AC3E}">
        <p14:creationId xmlns:p14="http://schemas.microsoft.com/office/powerpoint/2010/main" val="426077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lstStyle>
            <a:lvl1pPr algn="ctr">
              <a:defRPr sz="60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0537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15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422220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48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886158"/>
          </a:xfrm>
        </p:spPr>
        <p:txBody>
          <a:bodyPr/>
          <a:lstStyle/>
          <a:p>
            <a:r>
              <a:rPr lang="en-US"/>
              <a:t>Click to edit Master title style</a:t>
            </a:r>
          </a:p>
        </p:txBody>
      </p:sp>
      <p:sp>
        <p:nvSpPr>
          <p:cNvPr id="3" name="Text Placeholder 2"/>
          <p:cNvSpPr>
            <a:spLocks noGrp="1"/>
          </p:cNvSpPr>
          <p:nvPr>
            <p:ph type="body" idx="1"/>
          </p:nvPr>
        </p:nvSpPr>
        <p:spPr>
          <a:xfrm>
            <a:off x="839789" y="1360321"/>
            <a:ext cx="5157787" cy="823912"/>
          </a:xfrm>
        </p:spPr>
        <p:txBody>
          <a:bodyPr anchor="b">
            <a:normAutofit/>
          </a:bodyPr>
          <a:lstStyle>
            <a:lvl1pPr marL="0" indent="0">
              <a:buNone/>
              <a:defRPr sz="3200" b="0" u="none">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293272"/>
            <a:ext cx="5157787" cy="38963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360321"/>
            <a:ext cx="5183188" cy="823912"/>
          </a:xfrm>
        </p:spPr>
        <p:txBody>
          <a:bodyPr anchor="b">
            <a:normAutofit/>
          </a:bodyPr>
          <a:lstStyle>
            <a:lvl1pPr marL="0" indent="0">
              <a:buNone/>
              <a:defRPr sz="3200" b="0" u="none">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293272"/>
            <a:ext cx="5183188" cy="38963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445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230546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586492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5222" y="1122363"/>
            <a:ext cx="11261559" cy="2387600"/>
          </a:xfrm>
        </p:spPr>
        <p:txBody>
          <a:bodyPr anchor="b">
            <a:normAutofit/>
          </a:bodyPr>
          <a:lstStyle>
            <a:lvl1pPr algn="ctr">
              <a:defRPr sz="6000">
                <a:latin typeface="Arvo" panose="02000000000000000000" pitchFamily="2"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 name="Subtitle 2"/>
          <p:cNvSpPr>
            <a:spLocks noGrp="1"/>
          </p:cNvSpPr>
          <p:nvPr>
            <p:ph type="subTitle" idx="1"/>
          </p:nvPr>
        </p:nvSpPr>
        <p:spPr>
          <a:xfrm>
            <a:off x="465222" y="3602038"/>
            <a:ext cx="11261559" cy="1655762"/>
          </a:xfrm>
        </p:spPr>
        <p:txBody>
          <a:bodyPr/>
          <a:lstStyle>
            <a:lvl1pPr marL="0" indent="0" algn="ctr">
              <a:buNone/>
              <a:defRPr sz="2400">
                <a:latin typeface="Arvo" panose="020000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31736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75000"/>
                  </a:schemeClr>
                </a:solidFill>
                <a:latin typeface="Arvo"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23755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18243"/>
          </a:xfrm>
        </p:spPr>
        <p:txBody>
          <a:bodyPr/>
          <a:lstStyle/>
          <a:p>
            <a:r>
              <a:rPr lang="en-US"/>
              <a:t>Click to edit Master title style</a:t>
            </a:r>
          </a:p>
        </p:txBody>
      </p:sp>
      <p:sp>
        <p:nvSpPr>
          <p:cNvPr id="3" name="Content Placeholder 2"/>
          <p:cNvSpPr>
            <a:spLocks noGrp="1"/>
          </p:cNvSpPr>
          <p:nvPr>
            <p:ph idx="1"/>
          </p:nvPr>
        </p:nvSpPr>
        <p:spPr>
          <a:xfrm>
            <a:off x="838200" y="1443791"/>
            <a:ext cx="10515600" cy="5249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158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0222"/>
          </a:xfrm>
        </p:spPr>
        <p:txBody>
          <a:bodyPr/>
          <a:lstStyle/>
          <a:p>
            <a:r>
              <a:rPr lang="en-US"/>
              <a:t>Click to edit Master title style</a:t>
            </a:r>
          </a:p>
        </p:txBody>
      </p:sp>
      <p:sp>
        <p:nvSpPr>
          <p:cNvPr id="3" name="Content Placeholder 2"/>
          <p:cNvSpPr>
            <a:spLocks noGrp="1"/>
          </p:cNvSpPr>
          <p:nvPr>
            <p:ph sz="half" idx="1"/>
          </p:nvPr>
        </p:nvSpPr>
        <p:spPr>
          <a:xfrm>
            <a:off x="838200" y="1443789"/>
            <a:ext cx="5181600" cy="47331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43789"/>
            <a:ext cx="5181600" cy="47331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865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Vertical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hasCustomPrompt="1"/>
          </p:nvPr>
        </p:nvSpPr>
        <p:spPr>
          <a:xfrm>
            <a:off x="1516185" y="1281113"/>
            <a:ext cx="9159630" cy="3978641"/>
          </a:xfrm>
        </p:spPr>
        <p:txBody>
          <a:bodyPr/>
          <a:lstStyle>
            <a:lvl1pPr>
              <a:defRPr baseline="0"/>
            </a:lvl1pPr>
          </a:lstStyle>
          <a:p>
            <a:r>
              <a:rPr lang="en-US"/>
              <a:t>Click to choose a picture</a:t>
            </a:r>
          </a:p>
        </p:txBody>
      </p:sp>
      <p:sp>
        <p:nvSpPr>
          <p:cNvPr id="6" name="Text Placeholder 5"/>
          <p:cNvSpPr>
            <a:spLocks noGrp="1"/>
          </p:cNvSpPr>
          <p:nvPr>
            <p:ph type="body" sz="quarter" idx="11" hasCustomPrompt="1"/>
          </p:nvPr>
        </p:nvSpPr>
        <p:spPr>
          <a:xfrm>
            <a:off x="1946031" y="5376174"/>
            <a:ext cx="8291513" cy="461840"/>
          </a:xfrm>
        </p:spPr>
        <p:txBody>
          <a:bodyPr/>
          <a:lstStyle>
            <a:lvl1pPr marL="0" indent="0" algn="ctr">
              <a:buNone/>
              <a:defRPr baseline="0"/>
            </a:lvl1pPr>
          </a:lstStyle>
          <a:p>
            <a:pPr lvl="0"/>
            <a:r>
              <a:rPr lang="en-US"/>
              <a:t>Click to enter text</a:t>
            </a:r>
          </a:p>
        </p:txBody>
      </p:sp>
    </p:spTree>
    <p:extLst>
      <p:ext uri="{BB962C8B-B14F-4D97-AF65-F5344CB8AC3E}">
        <p14:creationId xmlns:p14="http://schemas.microsoft.com/office/powerpoint/2010/main" val="299779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77751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250461" y="414460"/>
            <a:ext cx="9691077" cy="5205413"/>
          </a:xfrm>
        </p:spPr>
        <p:txBody>
          <a:bodyPr/>
          <a:lstStyle>
            <a:lvl1pPr>
              <a:defRPr/>
            </a:lvl1pPr>
          </a:lstStyle>
          <a:p>
            <a:r>
              <a:rPr lang="en-US"/>
              <a:t>Click to insert picture</a:t>
            </a:r>
          </a:p>
        </p:txBody>
      </p:sp>
    </p:spTree>
    <p:extLst>
      <p:ext uri="{BB962C8B-B14F-4D97-AF65-F5344CB8AC3E}">
        <p14:creationId xmlns:p14="http://schemas.microsoft.com/office/powerpoint/2010/main" val="1725432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158"/>
          </a:xfrm>
        </p:spPr>
        <p:txBody>
          <a:bodyPr/>
          <a:lstStyle/>
          <a:p>
            <a:r>
              <a:rPr lang="en-US"/>
              <a:t>Click to edit Master title style</a:t>
            </a:r>
          </a:p>
        </p:txBody>
      </p:sp>
    </p:spTree>
    <p:extLst>
      <p:ext uri="{BB962C8B-B14F-4D97-AF65-F5344CB8AC3E}">
        <p14:creationId xmlns:p14="http://schemas.microsoft.com/office/powerpoint/2010/main" val="404694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558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886158"/>
          </a:xfrm>
        </p:spPr>
        <p:txBody>
          <a:bodyPr/>
          <a:lstStyle/>
          <a:p>
            <a:r>
              <a:rPr lang="en-US"/>
              <a:t>Click to edit Master title style</a:t>
            </a:r>
          </a:p>
        </p:txBody>
      </p:sp>
      <p:sp>
        <p:nvSpPr>
          <p:cNvPr id="3" name="Text Placeholder 2"/>
          <p:cNvSpPr>
            <a:spLocks noGrp="1"/>
          </p:cNvSpPr>
          <p:nvPr>
            <p:ph type="body" idx="1"/>
          </p:nvPr>
        </p:nvSpPr>
        <p:spPr>
          <a:xfrm>
            <a:off x="839789" y="1360321"/>
            <a:ext cx="5157787" cy="823912"/>
          </a:xfrm>
        </p:spPr>
        <p:txBody>
          <a:bodyPr anchor="b">
            <a:normAutofit/>
          </a:bodyPr>
          <a:lstStyle>
            <a:lvl1pPr marL="0" indent="0">
              <a:buNone/>
              <a:defRPr sz="3200" b="0" u="none">
                <a:latin typeface="Arvo" panose="02000000000000000000" pitchFamily="2"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293272"/>
            <a:ext cx="5157787" cy="38963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360321"/>
            <a:ext cx="5183188" cy="823912"/>
          </a:xfrm>
        </p:spPr>
        <p:txBody>
          <a:bodyPr anchor="b">
            <a:normAutofit/>
          </a:bodyPr>
          <a:lstStyle>
            <a:lvl1pPr marL="0" indent="0">
              <a:buNone/>
              <a:defRPr sz="3200" b="0" u="none">
                <a:latin typeface="Arvo" panose="02000000000000000000" pitchFamily="2"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293272"/>
            <a:ext cx="5183188" cy="38963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369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494425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13751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18243"/>
          </a:xfrm>
        </p:spPr>
        <p:txBody>
          <a:bodyPr/>
          <a:lstStyle/>
          <a:p>
            <a:r>
              <a:rPr lang="en-US"/>
              <a:t>Click to edit Master title style</a:t>
            </a:r>
          </a:p>
        </p:txBody>
      </p:sp>
      <p:sp>
        <p:nvSpPr>
          <p:cNvPr id="3" name="Content Placeholder 2"/>
          <p:cNvSpPr>
            <a:spLocks noGrp="1"/>
          </p:cNvSpPr>
          <p:nvPr>
            <p:ph idx="1"/>
          </p:nvPr>
        </p:nvSpPr>
        <p:spPr>
          <a:xfrm>
            <a:off x="838200" y="1443791"/>
            <a:ext cx="10515600" cy="5249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entered)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18243"/>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838200" y="1443791"/>
            <a:ext cx="10515600" cy="5249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74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0222"/>
          </a:xfrm>
        </p:spPr>
        <p:txBody>
          <a:bodyPr/>
          <a:lstStyle/>
          <a:p>
            <a:r>
              <a:rPr lang="en-US"/>
              <a:t>Click to edit Master title style</a:t>
            </a:r>
          </a:p>
        </p:txBody>
      </p:sp>
      <p:sp>
        <p:nvSpPr>
          <p:cNvPr id="3" name="Content Placeholder 2"/>
          <p:cNvSpPr>
            <a:spLocks noGrp="1"/>
          </p:cNvSpPr>
          <p:nvPr>
            <p:ph sz="half" idx="1"/>
          </p:nvPr>
        </p:nvSpPr>
        <p:spPr>
          <a:xfrm>
            <a:off x="838200" y="1443789"/>
            <a:ext cx="5181600" cy="4733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43789"/>
            <a:ext cx="5181600" cy="4733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340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entere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0222"/>
          </a:xfrm>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838200" y="1443789"/>
            <a:ext cx="5181600" cy="4733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43789"/>
            <a:ext cx="5181600" cy="4733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241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Vertical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hasCustomPrompt="1"/>
          </p:nvPr>
        </p:nvSpPr>
        <p:spPr>
          <a:xfrm>
            <a:off x="1516185" y="1281113"/>
            <a:ext cx="9159630" cy="3978641"/>
          </a:xfrm>
        </p:spPr>
        <p:txBody>
          <a:bodyPr/>
          <a:lstStyle>
            <a:lvl1pPr>
              <a:defRPr baseline="0"/>
            </a:lvl1pPr>
          </a:lstStyle>
          <a:p>
            <a:r>
              <a:rPr lang="en-US"/>
              <a:t>Click to choose a picture</a:t>
            </a:r>
          </a:p>
        </p:txBody>
      </p:sp>
      <p:sp>
        <p:nvSpPr>
          <p:cNvPr id="6" name="Text Placeholder 5"/>
          <p:cNvSpPr>
            <a:spLocks noGrp="1"/>
          </p:cNvSpPr>
          <p:nvPr>
            <p:ph type="body" sz="quarter" idx="11" hasCustomPrompt="1"/>
          </p:nvPr>
        </p:nvSpPr>
        <p:spPr>
          <a:xfrm>
            <a:off x="1946031" y="5376174"/>
            <a:ext cx="8291513" cy="461840"/>
          </a:xfrm>
        </p:spPr>
        <p:txBody>
          <a:bodyPr/>
          <a:lstStyle>
            <a:lvl1pPr marL="0" indent="0" algn="ctr">
              <a:buNone/>
              <a:defRPr baseline="0"/>
            </a:lvl1pPr>
          </a:lstStyle>
          <a:p>
            <a:pPr lvl="0"/>
            <a:r>
              <a:rPr lang="en-US"/>
              <a:t>Click to enter text</a:t>
            </a:r>
          </a:p>
        </p:txBody>
      </p:sp>
    </p:spTree>
    <p:extLst>
      <p:ext uri="{BB962C8B-B14F-4D97-AF65-F5344CB8AC3E}">
        <p14:creationId xmlns:p14="http://schemas.microsoft.com/office/powerpoint/2010/main" val="117756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250461" y="414460"/>
            <a:ext cx="9691077" cy="5205413"/>
          </a:xfrm>
        </p:spPr>
        <p:txBody>
          <a:bodyPr/>
          <a:lstStyle>
            <a:lvl1pPr>
              <a:defRPr/>
            </a:lvl1pPr>
          </a:lstStyle>
          <a:p>
            <a:r>
              <a:rPr lang="en-US"/>
              <a:t>Click to insert picture</a:t>
            </a:r>
          </a:p>
        </p:txBody>
      </p:sp>
    </p:spTree>
    <p:extLst>
      <p:ext uri="{BB962C8B-B14F-4D97-AF65-F5344CB8AC3E}">
        <p14:creationId xmlns:p14="http://schemas.microsoft.com/office/powerpoint/2010/main" val="194797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158"/>
          </a:xfrm>
        </p:spPr>
        <p:txBody>
          <a:bodyPr/>
          <a:lstStyle/>
          <a:p>
            <a:r>
              <a:rPr lang="en-US"/>
              <a:t>Click to edit Master title style</a:t>
            </a:r>
          </a:p>
        </p:txBody>
      </p:sp>
    </p:spTree>
    <p:extLst>
      <p:ext uri="{BB962C8B-B14F-4D97-AF65-F5344CB8AC3E}">
        <p14:creationId xmlns:p14="http://schemas.microsoft.com/office/powerpoint/2010/main" val="287541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2709865" y="1"/>
            <a:ext cx="7177087" cy="7177086"/>
          </a:xfrm>
          <a:prstGeom prst="rect">
            <a:avLst/>
          </a:prstGeom>
          <a:blipFill dpi="0" rotWithShape="1">
            <a:blip r:embed="rId16">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Placeholder 1"/>
          <p:cNvSpPr>
            <a:spLocks noGrp="1"/>
          </p:cNvSpPr>
          <p:nvPr>
            <p:ph type="title"/>
          </p:nvPr>
        </p:nvSpPr>
        <p:spPr>
          <a:xfrm>
            <a:off x="838200" y="365126"/>
            <a:ext cx="10515600" cy="8460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90569"/>
            <a:ext cx="10515600" cy="53023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3174"/>
            <a:ext cx="3048000" cy="188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Rectangle 7"/>
          <p:cNvSpPr/>
          <p:nvPr userDrawn="1"/>
        </p:nvSpPr>
        <p:spPr>
          <a:xfrm>
            <a:off x="3048000" y="2"/>
            <a:ext cx="3048000" cy="1857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Rectangle 8"/>
          <p:cNvSpPr/>
          <p:nvPr userDrawn="1"/>
        </p:nvSpPr>
        <p:spPr>
          <a:xfrm>
            <a:off x="6096000" y="2"/>
            <a:ext cx="3048000" cy="185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Rectangle 9"/>
          <p:cNvSpPr/>
          <p:nvPr userDrawn="1"/>
        </p:nvSpPr>
        <p:spPr>
          <a:xfrm>
            <a:off x="9144000" y="2"/>
            <a:ext cx="3048000" cy="1857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5" name="Picture 1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605715" y="6038850"/>
            <a:ext cx="1470761" cy="735380"/>
          </a:xfrm>
          <a:prstGeom prst="rect">
            <a:avLst/>
          </a:prstGeom>
        </p:spPr>
      </p:pic>
    </p:spTree>
    <p:extLst>
      <p:ext uri="{BB962C8B-B14F-4D97-AF65-F5344CB8AC3E}">
        <p14:creationId xmlns:p14="http://schemas.microsoft.com/office/powerpoint/2010/main" val="4051442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84" r:id="rId4"/>
    <p:sldLayoutId id="2147483674" r:id="rId5"/>
    <p:sldLayoutId id="2147483685" r:id="rId6"/>
    <p:sldLayoutId id="2147483680" r:id="rId7"/>
    <p:sldLayoutId id="2147483682" r:id="rId8"/>
    <p:sldLayoutId id="2147483676" r:id="rId9"/>
    <p:sldLayoutId id="2147483686" r:id="rId10"/>
    <p:sldLayoutId id="2147483677" r:id="rId11"/>
    <p:sldLayoutId id="2147483675" r:id="rId12"/>
    <p:sldLayoutId id="2147483678" r:id="rId13"/>
    <p:sldLayoutId id="2147483679" r:id="rId14"/>
  </p:sldLayoutIdLst>
  <p:txStyles>
    <p:titleStyle>
      <a:lvl1pPr algn="l" defTabSz="914377" rtl="0" eaLnBrk="1" latinLnBrk="0" hangingPunct="1">
        <a:lnSpc>
          <a:spcPct val="90000"/>
        </a:lnSpc>
        <a:spcBef>
          <a:spcPct val="0"/>
        </a:spcBef>
        <a:buNone/>
        <a:defRPr sz="44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685783" indent="-228594" algn="l" defTabSz="914377" rtl="0" eaLnBrk="1" latinLnBrk="0" hangingPunct="1">
        <a:lnSpc>
          <a:spcPct val="90000"/>
        </a:lnSpc>
        <a:spcBef>
          <a:spcPts val="500"/>
        </a:spcBef>
        <a:buSzPct val="70000"/>
        <a:buFontTx/>
        <a:buChar char="º"/>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2971" indent="-228594" algn="l" defTabSz="914377" rtl="0" eaLnBrk="1" latinLnBrk="0" hangingPunct="1">
        <a:lnSpc>
          <a:spcPct val="90000"/>
        </a:lnSpc>
        <a:spcBef>
          <a:spcPts val="500"/>
        </a:spcBef>
        <a:buSzPct val="75000"/>
        <a:buFont typeface="Open Sans" panose="020B0606030504020204" pitchFamily="34" charset="0"/>
        <a:buChar char="»"/>
        <a:defRPr sz="2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3pPr>
      <a:lvl4pPr marL="1600160" indent="-228594" algn="l" defTabSz="914377" rtl="0" eaLnBrk="1" latinLnBrk="0" hangingPunct="1">
        <a:lnSpc>
          <a:spcPct val="90000"/>
        </a:lnSpc>
        <a:spcBef>
          <a:spcPts val="500"/>
        </a:spcBef>
        <a:buSzPct val="85000"/>
        <a:buFont typeface="Wingdings" panose="05000000000000000000" pitchFamily="2" charset="2"/>
        <a:buChar char="§"/>
        <a:defRPr sz="180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2709865" y="1"/>
            <a:ext cx="7177087" cy="7177086"/>
          </a:xfrm>
          <a:prstGeom prst="rect">
            <a:avLst/>
          </a:prstGeom>
          <a:blipFill dpi="0" rotWithShape="1">
            <a:blip r:embed="rId13">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Placeholder 1"/>
          <p:cNvSpPr>
            <a:spLocks noGrp="1"/>
          </p:cNvSpPr>
          <p:nvPr>
            <p:ph type="title"/>
          </p:nvPr>
        </p:nvSpPr>
        <p:spPr>
          <a:xfrm>
            <a:off x="838200" y="365126"/>
            <a:ext cx="10515600" cy="8460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90569"/>
            <a:ext cx="10515600" cy="530233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504"/>
            <a:ext cx="3048000" cy="187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Rectangle 7"/>
          <p:cNvSpPr/>
          <p:nvPr userDrawn="1"/>
        </p:nvSpPr>
        <p:spPr>
          <a:xfrm>
            <a:off x="3048000" y="2"/>
            <a:ext cx="3048000" cy="1857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 name="Rectangle 8"/>
          <p:cNvSpPr/>
          <p:nvPr userDrawn="1"/>
        </p:nvSpPr>
        <p:spPr>
          <a:xfrm>
            <a:off x="6096000" y="2"/>
            <a:ext cx="3048000" cy="1857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Rectangle 9"/>
          <p:cNvSpPr/>
          <p:nvPr userDrawn="1"/>
        </p:nvSpPr>
        <p:spPr>
          <a:xfrm>
            <a:off x="9144000" y="2"/>
            <a:ext cx="3048000" cy="1857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2889" y="5819777"/>
            <a:ext cx="1746251" cy="873125"/>
          </a:xfrm>
          <a:prstGeom prst="rect">
            <a:avLst/>
          </a:prstGeom>
        </p:spPr>
      </p:pic>
    </p:spTree>
    <p:extLst>
      <p:ext uri="{BB962C8B-B14F-4D97-AF65-F5344CB8AC3E}">
        <p14:creationId xmlns:p14="http://schemas.microsoft.com/office/powerpoint/2010/main" val="16255517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81" r:id="rId5"/>
    <p:sldLayoutId id="2147483683" r:id="rId6"/>
    <p:sldLayoutId id="2147483654" r:id="rId7"/>
    <p:sldLayoutId id="2147483655" r:id="rId8"/>
    <p:sldLayoutId id="2147483653" r:id="rId9"/>
    <p:sldLayoutId id="2147483656" r:id="rId10"/>
    <p:sldLayoutId id="2147483657" r:id="rId11"/>
  </p:sldLayoutIdLst>
  <p:txStyles>
    <p:titleStyle>
      <a:lvl1pPr algn="l" defTabSz="914377" rtl="0" eaLnBrk="1" latinLnBrk="0" hangingPunct="1">
        <a:lnSpc>
          <a:spcPct val="90000"/>
        </a:lnSpc>
        <a:spcBef>
          <a:spcPct val="0"/>
        </a:spcBef>
        <a:buNone/>
        <a:defRPr sz="4400" b="0" kern="1200">
          <a:solidFill>
            <a:schemeClr val="tx1"/>
          </a:solidFill>
          <a:latin typeface="Arvo" panose="02000000000000000000" pitchFamily="2" charset="0"/>
          <a:ea typeface="Open Sans Light" panose="020B0306030504020204" pitchFamily="34" charset="0"/>
          <a:cs typeface="Open Sans Light" panose="020B0306030504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SzPct val="70000"/>
        <a:buFontTx/>
        <a:buChar char="º"/>
        <a:defRPr sz="2400" kern="1200">
          <a:solidFill>
            <a:schemeClr val="tx2"/>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SzPct val="75000"/>
        <a:buFont typeface="Arial" panose="020B0604020202020204" pitchFamily="34" charset="0"/>
        <a:buChar char="»"/>
        <a:defRPr sz="2000" kern="1200">
          <a:solidFill>
            <a:schemeClr val="accent3"/>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800" kern="1200">
          <a:solidFill>
            <a:schemeClr val="accent4"/>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Data Driven Decisions</a:t>
            </a:r>
          </a:p>
        </p:txBody>
      </p:sp>
      <p:sp>
        <p:nvSpPr>
          <p:cNvPr id="3" name="Subtitle 2"/>
          <p:cNvSpPr>
            <a:spLocks noGrp="1"/>
          </p:cNvSpPr>
          <p:nvPr>
            <p:ph type="subTitle" idx="1"/>
          </p:nvPr>
        </p:nvSpPr>
        <p:spPr>
          <a:xfrm>
            <a:off x="838200" y="3602038"/>
            <a:ext cx="10515600" cy="1814024"/>
          </a:xfrm>
        </p:spPr>
        <p:txBody>
          <a:bodyPr>
            <a:normAutofit fontScale="70000" lnSpcReduction="20000"/>
          </a:bodyPr>
          <a:lstStyle/>
          <a:p>
            <a:pPr>
              <a:lnSpc>
                <a:spcPct val="120000"/>
              </a:lnSpc>
            </a:pPr>
            <a:br>
              <a:rPr lang="en-US"/>
            </a:br>
            <a:br>
              <a:rPr lang="en-US"/>
            </a:br>
            <a:r>
              <a:rPr lang="en-US" b="1" spc="300"/>
              <a:t>Elizabeth Wojcik</a:t>
            </a:r>
            <a:r>
              <a:rPr lang="en-US" spc="300"/>
              <a:t>	</a:t>
            </a:r>
            <a:br>
              <a:rPr lang="en-US" spc="300"/>
            </a:br>
            <a:r>
              <a:rPr lang="en-US" spc="300"/>
              <a:t>Director of Client Strategy &amp; Development</a:t>
            </a:r>
            <a:br>
              <a:rPr lang="en-US" spc="300"/>
            </a:br>
            <a:r>
              <a:rPr lang="en-US" spc="300">
                <a:solidFill>
                  <a:schemeClr val="accent1"/>
                </a:solidFill>
              </a:rPr>
              <a:t>Computer System Innovations</a:t>
            </a:r>
            <a:br>
              <a:rPr lang="en-US" spc="300">
                <a:solidFill>
                  <a:schemeClr val="accent1"/>
                </a:solidFill>
              </a:rPr>
            </a:br>
            <a:endParaRPr lang="en-US" spc="300">
              <a:solidFill>
                <a:schemeClr val="accent1"/>
              </a:solidFill>
            </a:endParaRPr>
          </a:p>
        </p:txBody>
      </p:sp>
    </p:spTree>
    <p:extLst>
      <p:ext uri="{BB962C8B-B14F-4D97-AF65-F5344CB8AC3E}">
        <p14:creationId xmlns:p14="http://schemas.microsoft.com/office/powerpoint/2010/main" val="257542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48A41B9-B7BC-47E3-BE5A-889A3FBDAFE6}"/>
              </a:ext>
            </a:extLst>
          </p:cNvPr>
          <p:cNvSpPr>
            <a:spLocks noGrp="1"/>
          </p:cNvSpPr>
          <p:nvPr>
            <p:ph type="title"/>
          </p:nvPr>
        </p:nvSpPr>
        <p:spPr/>
        <p:txBody>
          <a:bodyPr/>
          <a:lstStyle/>
          <a:p>
            <a:r>
              <a:rPr lang="en-US" b="1">
                <a:solidFill>
                  <a:schemeClr val="accent1"/>
                </a:solidFill>
              </a:rPr>
              <a:t>Moving Beyond ‘Notes’</a:t>
            </a:r>
            <a:endParaRPr lang="en-US">
              <a:solidFill>
                <a:schemeClr val="accent1"/>
              </a:solidFill>
            </a:endParaRPr>
          </a:p>
        </p:txBody>
      </p:sp>
      <p:sp>
        <p:nvSpPr>
          <p:cNvPr id="2" name="Content Placeholder 1">
            <a:extLst>
              <a:ext uri="{FF2B5EF4-FFF2-40B4-BE49-F238E27FC236}">
                <a16:creationId xmlns:a16="http://schemas.microsoft.com/office/drawing/2014/main" id="{42AF827A-B209-44EF-A602-1AABE33CEE2F}"/>
              </a:ext>
            </a:extLst>
          </p:cNvPr>
          <p:cNvSpPr>
            <a:spLocks noGrp="1"/>
          </p:cNvSpPr>
          <p:nvPr>
            <p:ph sz="half" idx="1"/>
          </p:nvPr>
        </p:nvSpPr>
        <p:spPr>
          <a:xfrm>
            <a:off x="838200" y="1443789"/>
            <a:ext cx="7620000" cy="4733174"/>
          </a:xfrm>
        </p:spPr>
        <p:txBody>
          <a:bodyPr>
            <a:normAutofit/>
          </a:bodyPr>
          <a:lstStyle/>
          <a:p>
            <a:r>
              <a:rPr lang="en-US" dirty="0">
                <a:solidFill>
                  <a:schemeClr val="accent5"/>
                </a:solidFill>
              </a:rPr>
              <a:t>Collect what you can analyze</a:t>
            </a:r>
          </a:p>
          <a:p>
            <a:pPr lvl="1"/>
            <a:r>
              <a:rPr lang="en-US" dirty="0">
                <a:solidFill>
                  <a:schemeClr val="accent5"/>
                </a:solidFill>
              </a:rPr>
              <a:t>Date</a:t>
            </a:r>
          </a:p>
          <a:p>
            <a:pPr lvl="1"/>
            <a:r>
              <a:rPr lang="en-US" dirty="0">
                <a:solidFill>
                  <a:schemeClr val="accent5"/>
                </a:solidFill>
              </a:rPr>
              <a:t>Type of contact</a:t>
            </a:r>
          </a:p>
          <a:p>
            <a:pPr lvl="1"/>
            <a:r>
              <a:rPr lang="en-US" dirty="0">
                <a:solidFill>
                  <a:schemeClr val="accent5"/>
                </a:solidFill>
              </a:rPr>
              <a:t>Amount asked</a:t>
            </a:r>
          </a:p>
          <a:p>
            <a:pPr lvl="1"/>
            <a:r>
              <a:rPr lang="en-US" dirty="0">
                <a:solidFill>
                  <a:schemeClr val="accent5"/>
                </a:solidFill>
              </a:rPr>
              <a:t>Proposal document</a:t>
            </a:r>
          </a:p>
          <a:p>
            <a:endParaRPr lang="en-US" dirty="0">
              <a:solidFill>
                <a:schemeClr val="accent5"/>
              </a:solidFill>
            </a:endParaRPr>
          </a:p>
          <a:p>
            <a:endParaRPr lang="en-US" dirty="0">
              <a:solidFill>
                <a:schemeClr val="accent5"/>
              </a:solidFill>
            </a:endParaRPr>
          </a:p>
          <a:p>
            <a:endParaRPr lang="en-US" dirty="0">
              <a:solidFill>
                <a:schemeClr val="accent5"/>
              </a:solidFill>
            </a:endParaRPr>
          </a:p>
        </p:txBody>
      </p:sp>
      <p:sp>
        <p:nvSpPr>
          <p:cNvPr id="4" name="Content Placeholder 3">
            <a:extLst>
              <a:ext uri="{FF2B5EF4-FFF2-40B4-BE49-F238E27FC236}">
                <a16:creationId xmlns:a16="http://schemas.microsoft.com/office/drawing/2014/main" id="{29F67B12-6ECF-41AD-BC70-4CE43C847EB6}"/>
              </a:ext>
            </a:extLst>
          </p:cNvPr>
          <p:cNvSpPr>
            <a:spLocks noGrp="1"/>
          </p:cNvSpPr>
          <p:nvPr>
            <p:ph sz="half" idx="2"/>
          </p:nvPr>
        </p:nvSpPr>
        <p:spPr>
          <a:xfrm>
            <a:off x="6172200" y="1505333"/>
            <a:ext cx="5181600" cy="4733174"/>
          </a:xfrm>
        </p:spPr>
        <p:txBody>
          <a:bodyPr/>
          <a:lstStyle/>
          <a:p>
            <a:pPr lvl="1"/>
            <a:endParaRPr lang="en-US" dirty="0">
              <a:solidFill>
                <a:schemeClr val="accent5"/>
              </a:solidFill>
            </a:endParaRPr>
          </a:p>
          <a:p>
            <a:pPr lvl="1"/>
            <a:r>
              <a:rPr lang="en-US" dirty="0">
                <a:solidFill>
                  <a:schemeClr val="accent5"/>
                </a:solidFill>
              </a:rPr>
              <a:t>Next steps</a:t>
            </a:r>
          </a:p>
          <a:p>
            <a:pPr lvl="1"/>
            <a:r>
              <a:rPr lang="en-US" dirty="0">
                <a:solidFill>
                  <a:schemeClr val="accent5"/>
                </a:solidFill>
              </a:rPr>
              <a:t>Follow up date</a:t>
            </a:r>
          </a:p>
          <a:p>
            <a:pPr lvl="1"/>
            <a:r>
              <a:rPr lang="en-US" dirty="0">
                <a:solidFill>
                  <a:schemeClr val="accent5"/>
                </a:solidFill>
              </a:rPr>
              <a:t>Follow up contact </a:t>
            </a:r>
          </a:p>
          <a:p>
            <a:pPr lvl="1"/>
            <a:r>
              <a:rPr lang="en-US" dirty="0">
                <a:solidFill>
                  <a:schemeClr val="accent5"/>
                </a:solidFill>
              </a:rPr>
              <a:t>Additional comments</a:t>
            </a:r>
          </a:p>
          <a:p>
            <a:pPr lvl="1"/>
            <a:endParaRPr lang="en-US" dirty="0">
              <a:solidFill>
                <a:schemeClr val="accent5"/>
              </a:solidFill>
            </a:endParaRPr>
          </a:p>
          <a:p>
            <a:pPr lvl="1"/>
            <a:endParaRPr lang="en-US" dirty="0">
              <a:solidFill>
                <a:schemeClr val="accent5"/>
              </a:solidFill>
            </a:endParaRPr>
          </a:p>
        </p:txBody>
      </p:sp>
      <p:pic>
        <p:nvPicPr>
          <p:cNvPr id="6" name="Picture 5">
            <a:extLst>
              <a:ext uri="{FF2B5EF4-FFF2-40B4-BE49-F238E27FC236}">
                <a16:creationId xmlns:a16="http://schemas.microsoft.com/office/drawing/2014/main" id="{BBA5ABEB-23EC-4995-AD74-BB9A03861E34}"/>
              </a:ext>
            </a:extLst>
          </p:cNvPr>
          <p:cNvPicPr>
            <a:picLocks noChangeAspect="1"/>
          </p:cNvPicPr>
          <p:nvPr/>
        </p:nvPicPr>
        <p:blipFill>
          <a:blip r:embed="rId3"/>
          <a:stretch>
            <a:fillRect/>
          </a:stretch>
        </p:blipFill>
        <p:spPr>
          <a:xfrm>
            <a:off x="3228955" y="3624168"/>
            <a:ext cx="5581691" cy="3171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446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48A41B9-B7BC-47E3-BE5A-889A3FBDAFE6}"/>
              </a:ext>
            </a:extLst>
          </p:cNvPr>
          <p:cNvSpPr>
            <a:spLocks noGrp="1"/>
          </p:cNvSpPr>
          <p:nvPr>
            <p:ph type="title"/>
          </p:nvPr>
        </p:nvSpPr>
        <p:spPr/>
        <p:txBody>
          <a:bodyPr/>
          <a:lstStyle/>
          <a:p>
            <a:r>
              <a:rPr lang="en-US" b="1">
                <a:solidFill>
                  <a:schemeClr val="accent1"/>
                </a:solidFill>
              </a:rPr>
              <a:t>Displaying Data</a:t>
            </a:r>
          </a:p>
        </p:txBody>
      </p:sp>
      <p:sp>
        <p:nvSpPr>
          <p:cNvPr id="2" name="Content Placeholder 1">
            <a:extLst>
              <a:ext uri="{FF2B5EF4-FFF2-40B4-BE49-F238E27FC236}">
                <a16:creationId xmlns:a16="http://schemas.microsoft.com/office/drawing/2014/main" id="{42AF827A-B209-44EF-A602-1AABE33CEE2F}"/>
              </a:ext>
            </a:extLst>
          </p:cNvPr>
          <p:cNvSpPr>
            <a:spLocks noGrp="1"/>
          </p:cNvSpPr>
          <p:nvPr>
            <p:ph idx="1"/>
          </p:nvPr>
        </p:nvSpPr>
        <p:spPr/>
        <p:txBody>
          <a:bodyPr/>
          <a:lstStyle/>
          <a:p>
            <a:r>
              <a:rPr lang="en-US">
                <a:solidFill>
                  <a:schemeClr val="accent5"/>
                </a:solidFill>
              </a:rPr>
              <a:t>Donor Profile</a:t>
            </a:r>
          </a:p>
          <a:p>
            <a:pPr lvl="1"/>
            <a:r>
              <a:rPr lang="en-US">
                <a:solidFill>
                  <a:schemeClr val="accent4"/>
                </a:solidFill>
              </a:rPr>
              <a:t>Data sharing with Fraternity/Foundation/Housing</a:t>
            </a:r>
          </a:p>
          <a:p>
            <a:r>
              <a:rPr lang="en-US">
                <a:solidFill>
                  <a:schemeClr val="accent5"/>
                </a:solidFill>
              </a:rPr>
              <a:t>Mobile Friendly </a:t>
            </a:r>
          </a:p>
          <a:p>
            <a:r>
              <a:rPr lang="en-US">
                <a:solidFill>
                  <a:schemeClr val="accent5"/>
                </a:solidFill>
              </a:rPr>
              <a:t>Give volunteers access</a:t>
            </a:r>
          </a:p>
          <a:p>
            <a:pPr lvl="1"/>
            <a:r>
              <a:rPr lang="en-US">
                <a:solidFill>
                  <a:schemeClr val="accent4"/>
                </a:solidFill>
              </a:rPr>
              <a:t>Stop the email madness!</a:t>
            </a:r>
          </a:p>
          <a:p>
            <a:r>
              <a:rPr lang="en-US">
                <a:solidFill>
                  <a:schemeClr val="accent5"/>
                </a:solidFill>
              </a:rPr>
              <a:t>Dashboards </a:t>
            </a:r>
          </a:p>
          <a:p>
            <a:pPr lvl="1"/>
            <a:r>
              <a:rPr lang="en-US">
                <a:solidFill>
                  <a:schemeClr val="accent4"/>
                </a:solidFill>
              </a:rPr>
              <a:t>Year to Year comparisons</a:t>
            </a:r>
          </a:p>
          <a:p>
            <a:pPr lvl="1"/>
            <a:r>
              <a:rPr lang="en-US">
                <a:solidFill>
                  <a:schemeClr val="accent4"/>
                </a:solidFill>
              </a:rPr>
              <a:t>Stats by Campaign/Distribution/Appeal</a:t>
            </a:r>
          </a:p>
          <a:p>
            <a:pPr lvl="1"/>
            <a:r>
              <a:rPr lang="en-US">
                <a:solidFill>
                  <a:schemeClr val="accent4"/>
                </a:solidFill>
              </a:rPr>
              <a:t>Task List (follow up dates for asks)</a:t>
            </a:r>
          </a:p>
          <a:p>
            <a:pPr lvl="1"/>
            <a:endParaRPr lang="en-US">
              <a:solidFill>
                <a:schemeClr val="accent4"/>
              </a:solidFill>
            </a:endParaRPr>
          </a:p>
          <a:p>
            <a:pPr marL="0" indent="0">
              <a:buNone/>
            </a:pPr>
            <a:endParaRPr lang="en-US">
              <a:solidFill>
                <a:schemeClr val="accent1"/>
              </a:solidFill>
            </a:endParaRPr>
          </a:p>
        </p:txBody>
      </p:sp>
    </p:spTree>
    <p:extLst>
      <p:ext uri="{BB962C8B-B14F-4D97-AF65-F5344CB8AC3E}">
        <p14:creationId xmlns:p14="http://schemas.microsoft.com/office/powerpoint/2010/main" val="424727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48A41B9-B7BC-47E3-BE5A-889A3FBDAFE6}"/>
              </a:ext>
            </a:extLst>
          </p:cNvPr>
          <p:cNvSpPr>
            <a:spLocks noGrp="1"/>
          </p:cNvSpPr>
          <p:nvPr>
            <p:ph type="title"/>
          </p:nvPr>
        </p:nvSpPr>
        <p:spPr>
          <a:xfrm>
            <a:off x="574431" y="283066"/>
            <a:ext cx="10158046" cy="918243"/>
          </a:xfrm>
        </p:spPr>
        <p:txBody>
          <a:bodyPr/>
          <a:lstStyle/>
          <a:p>
            <a:r>
              <a:rPr lang="en-US" b="1">
                <a:solidFill>
                  <a:schemeClr val="accent1"/>
                </a:solidFill>
              </a:rPr>
              <a:t>Displaying Data</a:t>
            </a:r>
          </a:p>
        </p:txBody>
      </p:sp>
      <p:pic>
        <p:nvPicPr>
          <p:cNvPr id="4" name="Content Placeholder 3">
            <a:extLst>
              <a:ext uri="{FF2B5EF4-FFF2-40B4-BE49-F238E27FC236}">
                <a16:creationId xmlns:a16="http://schemas.microsoft.com/office/drawing/2014/main" id="{B412AAB7-5843-49F3-864A-DBE2D009477D}"/>
              </a:ext>
            </a:extLst>
          </p:cNvPr>
          <p:cNvPicPr>
            <a:picLocks noGrp="1" noChangeAspect="1"/>
          </p:cNvPicPr>
          <p:nvPr>
            <p:ph idx="1"/>
          </p:nvPr>
        </p:nvPicPr>
        <p:blipFill>
          <a:blip r:embed="rId3"/>
          <a:stretch>
            <a:fillRect/>
          </a:stretch>
        </p:blipFill>
        <p:spPr>
          <a:xfrm>
            <a:off x="574431" y="1288383"/>
            <a:ext cx="11222536" cy="143739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3BD3210-F367-427E-A742-F67026680A23}"/>
              </a:ext>
            </a:extLst>
          </p:cNvPr>
          <p:cNvPicPr>
            <a:picLocks noChangeAspect="1"/>
          </p:cNvPicPr>
          <p:nvPr/>
        </p:nvPicPr>
        <p:blipFill>
          <a:blip r:embed="rId4"/>
          <a:stretch>
            <a:fillRect/>
          </a:stretch>
        </p:blipFill>
        <p:spPr>
          <a:xfrm>
            <a:off x="574431" y="2812856"/>
            <a:ext cx="7060099" cy="3595890"/>
          </a:xfrm>
          <a:prstGeom prst="rect">
            <a:avLst/>
          </a:prstGeom>
        </p:spPr>
      </p:pic>
      <p:pic>
        <p:nvPicPr>
          <p:cNvPr id="7" name="Picture 6">
            <a:extLst>
              <a:ext uri="{FF2B5EF4-FFF2-40B4-BE49-F238E27FC236}">
                <a16:creationId xmlns:a16="http://schemas.microsoft.com/office/drawing/2014/main" id="{58A4ABF2-34F1-4A18-ABB0-4029EF9178BD}"/>
              </a:ext>
            </a:extLst>
          </p:cNvPr>
          <p:cNvPicPr>
            <a:picLocks noChangeAspect="1"/>
          </p:cNvPicPr>
          <p:nvPr/>
        </p:nvPicPr>
        <p:blipFill>
          <a:blip r:embed="rId5"/>
          <a:stretch>
            <a:fillRect/>
          </a:stretch>
        </p:blipFill>
        <p:spPr>
          <a:xfrm>
            <a:off x="7808144" y="2812856"/>
            <a:ext cx="2976584" cy="3319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824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958AD8-D551-46D7-9E0F-6DCF67A61A19}"/>
              </a:ext>
            </a:extLst>
          </p:cNvPr>
          <p:cNvSpPr>
            <a:spLocks noGrp="1"/>
          </p:cNvSpPr>
          <p:nvPr>
            <p:ph type="title"/>
          </p:nvPr>
        </p:nvSpPr>
        <p:spPr>
          <a:xfrm>
            <a:off x="1380391" y="1709740"/>
            <a:ext cx="9495693" cy="2141291"/>
          </a:xfrm>
        </p:spPr>
        <p:txBody>
          <a:bodyPr/>
          <a:lstStyle/>
          <a:p>
            <a:r>
              <a:rPr lang="en-US"/>
              <a:t>Putting Your Data to Work</a:t>
            </a:r>
          </a:p>
        </p:txBody>
      </p:sp>
      <p:sp>
        <p:nvSpPr>
          <p:cNvPr id="5" name="Text Placeholder 4">
            <a:extLst>
              <a:ext uri="{FF2B5EF4-FFF2-40B4-BE49-F238E27FC236}">
                <a16:creationId xmlns:a16="http://schemas.microsoft.com/office/drawing/2014/main" id="{844B1945-1416-4E64-AA6C-4AEF82847622}"/>
              </a:ext>
            </a:extLst>
          </p:cNvPr>
          <p:cNvSpPr>
            <a:spLocks noGrp="1"/>
          </p:cNvSpPr>
          <p:nvPr>
            <p:ph type="body" idx="1"/>
          </p:nvPr>
        </p:nvSpPr>
        <p:spPr>
          <a:xfrm>
            <a:off x="2147888" y="4589465"/>
            <a:ext cx="7886700" cy="1500187"/>
          </a:xfrm>
        </p:spPr>
        <p:txBody>
          <a:bodyPr/>
          <a:lstStyle/>
          <a:p>
            <a:endParaRPr lang="en-US"/>
          </a:p>
        </p:txBody>
      </p:sp>
    </p:spTree>
    <p:extLst>
      <p:ext uri="{BB962C8B-B14F-4D97-AF65-F5344CB8AC3E}">
        <p14:creationId xmlns:p14="http://schemas.microsoft.com/office/powerpoint/2010/main" val="154707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19BA-0111-4593-91DE-F6FB4285B7C4}"/>
              </a:ext>
            </a:extLst>
          </p:cNvPr>
          <p:cNvSpPr>
            <a:spLocks noGrp="1"/>
          </p:cNvSpPr>
          <p:nvPr>
            <p:ph type="title"/>
          </p:nvPr>
        </p:nvSpPr>
        <p:spPr/>
        <p:txBody>
          <a:bodyPr/>
          <a:lstStyle/>
          <a:p>
            <a:r>
              <a:rPr lang="en-US" b="0">
                <a:latin typeface="Open Sans Light"/>
                <a:ea typeface="Open Sans Light"/>
                <a:cs typeface="Open Sans Light"/>
              </a:rPr>
              <a:t>What can your data tell you?</a:t>
            </a:r>
          </a:p>
        </p:txBody>
      </p:sp>
      <p:sp>
        <p:nvSpPr>
          <p:cNvPr id="3" name="Content Placeholder 2">
            <a:extLst>
              <a:ext uri="{FF2B5EF4-FFF2-40B4-BE49-F238E27FC236}">
                <a16:creationId xmlns:a16="http://schemas.microsoft.com/office/drawing/2014/main" id="{AB08CB77-1575-48E7-9C9B-C09BCA1B4AF3}"/>
              </a:ext>
            </a:extLst>
          </p:cNvPr>
          <p:cNvSpPr>
            <a:spLocks noGrp="1"/>
          </p:cNvSpPr>
          <p:nvPr>
            <p:ph idx="1"/>
          </p:nvPr>
        </p:nvSpPr>
        <p:spPr/>
        <p:txBody>
          <a:bodyPr vert="horz" lIns="91440" tIns="45720" rIns="91440" bIns="45720" rtlCol="0" anchor="t">
            <a:normAutofit/>
          </a:bodyPr>
          <a:lstStyle/>
          <a:p>
            <a:pPr marL="227965" indent="-227965">
              <a:buFont typeface="Arial"/>
              <a:buChar char="•"/>
            </a:pPr>
            <a:r>
              <a:rPr lang="en-US">
                <a:latin typeface="Open Sans"/>
                <a:ea typeface="Open Sans"/>
                <a:cs typeface="Open Sans"/>
              </a:rPr>
              <a:t>Donor retention</a:t>
            </a:r>
            <a:endParaRPr lang="en-US" dirty="0">
              <a:latin typeface="Open Sans"/>
              <a:ea typeface="Open Sans"/>
              <a:cs typeface="Open Sans"/>
            </a:endParaRPr>
          </a:p>
          <a:p>
            <a:pPr marL="227965" indent="-227965">
              <a:buFont typeface="Arial"/>
              <a:buChar char="•"/>
            </a:pPr>
            <a:r>
              <a:rPr lang="en-US">
                <a:latin typeface="Open Sans"/>
                <a:ea typeface="Open Sans"/>
                <a:cs typeface="Open Sans"/>
              </a:rPr>
              <a:t>Donor preferences</a:t>
            </a:r>
            <a:endParaRPr lang="en-US"/>
          </a:p>
          <a:p>
            <a:pPr marL="227965" indent="-227965">
              <a:buFont typeface="Arial"/>
              <a:buChar char="•"/>
            </a:pPr>
            <a:r>
              <a:rPr lang="en-US">
                <a:latin typeface="Open Sans"/>
                <a:ea typeface="Open Sans"/>
                <a:cs typeface="Open Sans"/>
              </a:rPr>
              <a:t>Inform your stewardship</a:t>
            </a:r>
            <a:endParaRPr lang="en-US"/>
          </a:p>
          <a:p>
            <a:pPr marL="227965" indent="-227965">
              <a:buFont typeface="Arial"/>
              <a:buChar char="•"/>
            </a:pPr>
            <a:r>
              <a:rPr lang="en-US">
                <a:latin typeface="Open Sans"/>
                <a:ea typeface="Open Sans"/>
                <a:cs typeface="Open Sans"/>
              </a:rPr>
              <a:t>Appeal ROI</a:t>
            </a:r>
            <a:endParaRPr lang="en-US" dirty="0">
              <a:latin typeface="Open Sans"/>
              <a:ea typeface="Open Sans"/>
              <a:cs typeface="Open Sans"/>
            </a:endParaRPr>
          </a:p>
          <a:p>
            <a:pPr marL="227965" indent="-227965">
              <a:buFont typeface="Arial"/>
              <a:buChar char="•"/>
            </a:pPr>
            <a:r>
              <a:rPr lang="en-US">
                <a:latin typeface="Open Sans"/>
                <a:ea typeface="Open Sans"/>
                <a:cs typeface="Open Sans"/>
              </a:rPr>
              <a:t>Mobile vs. Mail</a:t>
            </a:r>
          </a:p>
          <a:p>
            <a:pPr marL="227965" indent="-227965">
              <a:buFont typeface="Arial"/>
              <a:buChar char="•"/>
            </a:pPr>
            <a:r>
              <a:rPr lang="en-US">
                <a:latin typeface="Open Sans"/>
                <a:ea typeface="Open Sans"/>
                <a:cs typeface="Open Sans"/>
              </a:rPr>
              <a:t>Website/profile tools</a:t>
            </a:r>
          </a:p>
          <a:p>
            <a:pPr marL="227965" indent="-227965">
              <a:buFont typeface="Arial"/>
              <a:buChar char="•"/>
            </a:pPr>
            <a:r>
              <a:rPr lang="en-US">
                <a:latin typeface="Open Sans"/>
                <a:ea typeface="Open Sans"/>
                <a:cs typeface="Open Sans"/>
              </a:rPr>
              <a:t>Developing personas</a:t>
            </a:r>
          </a:p>
          <a:p>
            <a:pPr marL="227965" indent="-227965"/>
            <a:endParaRPr lang="en-US" dirty="0"/>
          </a:p>
        </p:txBody>
      </p:sp>
    </p:spTree>
    <p:extLst>
      <p:ext uri="{BB962C8B-B14F-4D97-AF65-F5344CB8AC3E}">
        <p14:creationId xmlns:p14="http://schemas.microsoft.com/office/powerpoint/2010/main" val="413062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6654-9BC7-4188-AF36-B7E03F972CEB}"/>
              </a:ext>
            </a:extLst>
          </p:cNvPr>
          <p:cNvSpPr>
            <a:spLocks noGrp="1"/>
          </p:cNvSpPr>
          <p:nvPr>
            <p:ph type="title"/>
          </p:nvPr>
        </p:nvSpPr>
        <p:spPr/>
        <p:txBody>
          <a:bodyPr/>
          <a:lstStyle/>
          <a:p>
            <a:r>
              <a:rPr lang="en-US">
                <a:latin typeface="Open Sans Light"/>
                <a:ea typeface="Open Sans Light"/>
                <a:cs typeface="Open Sans Light"/>
              </a:rPr>
              <a:t>One data point can make a difference...</a:t>
            </a:r>
            <a:endParaRPr lang="en-US"/>
          </a:p>
        </p:txBody>
      </p:sp>
      <p:sp>
        <p:nvSpPr>
          <p:cNvPr id="3" name="Content Placeholder 2">
            <a:extLst>
              <a:ext uri="{FF2B5EF4-FFF2-40B4-BE49-F238E27FC236}">
                <a16:creationId xmlns:a16="http://schemas.microsoft.com/office/drawing/2014/main" id="{26FB6F7C-57C2-4D5F-A00B-2527FC9BC1F3}"/>
              </a:ext>
            </a:extLst>
          </p:cNvPr>
          <p:cNvSpPr>
            <a:spLocks noGrp="1"/>
          </p:cNvSpPr>
          <p:nvPr>
            <p:ph idx="1"/>
          </p:nvPr>
        </p:nvSpPr>
        <p:spPr/>
        <p:txBody>
          <a:bodyPr vert="horz" lIns="91440" tIns="45720" rIns="91440" bIns="45720" rtlCol="0" anchor="t">
            <a:normAutofit/>
          </a:bodyPr>
          <a:lstStyle/>
          <a:p>
            <a:pPr marL="227965" indent="-227965"/>
            <a:r>
              <a:rPr lang="en-US" dirty="0">
                <a:latin typeface="Open Sans"/>
                <a:ea typeface="Open Sans"/>
                <a:cs typeface="Open Sans"/>
              </a:rPr>
              <a:t>Happy birthday/initiation anniversary emails as cultivation / stewardship </a:t>
            </a:r>
          </a:p>
          <a:p>
            <a:pPr marL="227965" indent="-227965"/>
            <a:r>
              <a:rPr lang="en-US" dirty="0">
                <a:latin typeface="Open Sans"/>
                <a:ea typeface="Open Sans"/>
                <a:cs typeface="Open Sans"/>
              </a:rPr>
              <a:t>Milestones can be important for donor development </a:t>
            </a:r>
          </a:p>
          <a:p>
            <a:pPr marL="685165" lvl="1" indent="-227965"/>
            <a:r>
              <a:rPr lang="en-US" dirty="0">
                <a:solidFill>
                  <a:srgbClr val="2C2C2C"/>
                </a:solidFill>
                <a:latin typeface="Open Sans"/>
                <a:ea typeface="Open Sans"/>
                <a:cs typeface="Open Sans"/>
              </a:rPr>
              <a:t>Targeting donors for planned giving </a:t>
            </a:r>
            <a:endParaRPr lang="en-US" dirty="0">
              <a:solidFill>
                <a:srgbClr val="2C2C2C"/>
              </a:solidFill>
            </a:endParaRPr>
          </a:p>
          <a:p>
            <a:pPr marL="685165" lvl="1" indent="-227965"/>
            <a:r>
              <a:rPr lang="en-US" dirty="0">
                <a:solidFill>
                  <a:srgbClr val="2C2C2C"/>
                </a:solidFill>
                <a:latin typeface="Open Sans"/>
                <a:ea typeface="Open Sans"/>
                <a:cs typeface="Open Sans"/>
              </a:rPr>
              <a:t>Charitable IRA rollover for those approaching 70.5</a:t>
            </a:r>
            <a:endParaRPr lang="en-US" dirty="0">
              <a:solidFill>
                <a:srgbClr val="2C2C2C"/>
              </a:solidFill>
            </a:endParaRPr>
          </a:p>
        </p:txBody>
      </p:sp>
    </p:spTree>
    <p:extLst>
      <p:ext uri="{BB962C8B-B14F-4D97-AF65-F5344CB8AC3E}">
        <p14:creationId xmlns:p14="http://schemas.microsoft.com/office/powerpoint/2010/main" val="290898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BD29-0FD5-4044-9610-ACAC7E6230F6}"/>
              </a:ext>
            </a:extLst>
          </p:cNvPr>
          <p:cNvSpPr>
            <a:spLocks noGrp="1"/>
          </p:cNvSpPr>
          <p:nvPr>
            <p:ph type="title"/>
          </p:nvPr>
        </p:nvSpPr>
        <p:spPr>
          <a:xfrm>
            <a:off x="838200" y="365127"/>
            <a:ext cx="10515600" cy="918243"/>
          </a:xfrm>
          <a:prstGeom prst="rect">
            <a:avLst/>
          </a:prstGeom>
        </p:spPr>
        <p:txBody>
          <a:bodyPr anchor="ctr">
            <a:normAutofit/>
          </a:bodyPr>
          <a:lstStyle/>
          <a:p>
            <a:r>
              <a:rPr lang="en-US">
                <a:latin typeface="Open Sans Light"/>
                <a:ea typeface="Open Sans Light"/>
                <a:cs typeface="Open Sans Light"/>
              </a:rPr>
              <a:t>Online Giving Trends</a:t>
            </a:r>
            <a:endParaRPr lang="en-US"/>
          </a:p>
        </p:txBody>
      </p:sp>
      <p:graphicFrame>
        <p:nvGraphicFramePr>
          <p:cNvPr id="5" name="Content Placeholder 2">
            <a:extLst>
              <a:ext uri="{FF2B5EF4-FFF2-40B4-BE49-F238E27FC236}">
                <a16:creationId xmlns:a16="http://schemas.microsoft.com/office/drawing/2014/main" id="{BBE9167C-8C01-4F03-AEE7-29FCFF9A4387}"/>
              </a:ext>
            </a:extLst>
          </p:cNvPr>
          <p:cNvGraphicFramePr>
            <a:graphicFrameLocks noGrp="1"/>
          </p:cNvGraphicFramePr>
          <p:nvPr>
            <p:ph idx="1"/>
            <p:extLst>
              <p:ext uri="{D42A27DB-BD31-4B8C-83A1-F6EECF244321}">
                <p14:modId xmlns:p14="http://schemas.microsoft.com/office/powerpoint/2010/main" val="1619043476"/>
              </p:ext>
            </p:extLst>
          </p:nvPr>
        </p:nvGraphicFramePr>
        <p:xfrm>
          <a:off x="838200" y="1117219"/>
          <a:ext cx="10515600" cy="5249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7968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5B9F-5897-471D-8DC4-F4CFE4852C5E}"/>
              </a:ext>
            </a:extLst>
          </p:cNvPr>
          <p:cNvSpPr>
            <a:spLocks noGrp="1"/>
          </p:cNvSpPr>
          <p:nvPr>
            <p:ph type="title"/>
          </p:nvPr>
        </p:nvSpPr>
        <p:spPr/>
        <p:txBody>
          <a:bodyPr/>
          <a:lstStyle/>
          <a:p>
            <a:pPr algn="l"/>
            <a:r>
              <a:rPr lang="en-US">
                <a:latin typeface="Open Sans Light"/>
                <a:ea typeface="Open Sans Light"/>
                <a:cs typeface="Open Sans Light"/>
              </a:rPr>
              <a:t>Technology usage</a:t>
            </a:r>
            <a:endParaRPr lang="en-US" dirty="0"/>
          </a:p>
        </p:txBody>
      </p:sp>
      <p:pic>
        <p:nvPicPr>
          <p:cNvPr id="4" name="Picture 4" descr="A picture containing device&#10;&#10;Description generated with very high confidence">
            <a:extLst>
              <a:ext uri="{FF2B5EF4-FFF2-40B4-BE49-F238E27FC236}">
                <a16:creationId xmlns:a16="http://schemas.microsoft.com/office/drawing/2014/main" id="{3F84DF2C-C953-4732-809B-62F0E8184D09}"/>
              </a:ext>
            </a:extLst>
          </p:cNvPr>
          <p:cNvPicPr>
            <a:picLocks noGrp="1" noChangeAspect="1"/>
          </p:cNvPicPr>
          <p:nvPr>
            <p:ph idx="1"/>
          </p:nvPr>
        </p:nvPicPr>
        <p:blipFill>
          <a:blip r:embed="rId3"/>
          <a:stretch>
            <a:fillRect/>
          </a:stretch>
        </p:blipFill>
        <p:spPr>
          <a:xfrm>
            <a:off x="4315" y="1869022"/>
            <a:ext cx="12320875" cy="3863868"/>
          </a:xfrm>
        </p:spPr>
      </p:pic>
    </p:spTree>
    <p:extLst>
      <p:ext uri="{BB962C8B-B14F-4D97-AF65-F5344CB8AC3E}">
        <p14:creationId xmlns:p14="http://schemas.microsoft.com/office/powerpoint/2010/main" val="895885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48A41B9-B7BC-47E3-BE5A-889A3FBDAFE6}"/>
              </a:ext>
            </a:extLst>
          </p:cNvPr>
          <p:cNvSpPr>
            <a:spLocks noGrp="1"/>
          </p:cNvSpPr>
          <p:nvPr>
            <p:ph type="title"/>
          </p:nvPr>
        </p:nvSpPr>
        <p:spPr/>
        <p:txBody>
          <a:bodyPr/>
          <a:lstStyle/>
          <a:p>
            <a:r>
              <a:rPr lang="en-US" b="1" dirty="0">
                <a:solidFill>
                  <a:schemeClr val="accent1"/>
                </a:solidFill>
              </a:rPr>
              <a:t>Developing Personas</a:t>
            </a:r>
          </a:p>
        </p:txBody>
      </p:sp>
      <p:sp>
        <p:nvSpPr>
          <p:cNvPr id="2" name="Content Placeholder 1">
            <a:extLst>
              <a:ext uri="{FF2B5EF4-FFF2-40B4-BE49-F238E27FC236}">
                <a16:creationId xmlns:a16="http://schemas.microsoft.com/office/drawing/2014/main" id="{42AF827A-B209-44EF-A602-1AABE33CEE2F}"/>
              </a:ext>
            </a:extLst>
          </p:cNvPr>
          <p:cNvSpPr>
            <a:spLocks noGrp="1"/>
          </p:cNvSpPr>
          <p:nvPr>
            <p:ph idx="1"/>
          </p:nvPr>
        </p:nvSpPr>
        <p:spPr/>
        <p:txBody>
          <a:bodyPr/>
          <a:lstStyle/>
          <a:p>
            <a:r>
              <a:rPr lang="en-US" dirty="0">
                <a:solidFill>
                  <a:schemeClr val="accent5"/>
                </a:solidFill>
              </a:rPr>
              <a:t>Identify your different audiences to drive your communications and messaging. </a:t>
            </a:r>
          </a:p>
          <a:p>
            <a:endParaRPr lang="en-US" dirty="0">
              <a:solidFill>
                <a:schemeClr val="accent5"/>
              </a:solidFill>
            </a:endParaRPr>
          </a:p>
          <a:p>
            <a:r>
              <a:rPr lang="en-US" dirty="0">
                <a:solidFill>
                  <a:schemeClr val="accent5"/>
                </a:solidFill>
              </a:rPr>
              <a:t>Who, What, Why, and How</a:t>
            </a:r>
          </a:p>
          <a:p>
            <a:pPr lvl="1"/>
            <a:r>
              <a:rPr lang="en-US" b="1" dirty="0">
                <a:solidFill>
                  <a:schemeClr val="accent4"/>
                </a:solidFill>
              </a:rPr>
              <a:t>Who</a:t>
            </a:r>
            <a:r>
              <a:rPr lang="en-US" dirty="0">
                <a:solidFill>
                  <a:schemeClr val="accent4"/>
                </a:solidFill>
              </a:rPr>
              <a:t> are your members, volunteers, donors, prospective members, other important constituents?</a:t>
            </a:r>
          </a:p>
          <a:p>
            <a:pPr lvl="1"/>
            <a:r>
              <a:rPr lang="en-US" b="1" dirty="0">
                <a:solidFill>
                  <a:schemeClr val="accent4"/>
                </a:solidFill>
              </a:rPr>
              <a:t>What</a:t>
            </a:r>
            <a:r>
              <a:rPr lang="en-US" dirty="0">
                <a:solidFill>
                  <a:schemeClr val="accent4"/>
                </a:solidFill>
              </a:rPr>
              <a:t> do you know about them?</a:t>
            </a:r>
          </a:p>
          <a:p>
            <a:pPr lvl="1"/>
            <a:r>
              <a:rPr lang="en-US" b="1" dirty="0">
                <a:solidFill>
                  <a:schemeClr val="accent4"/>
                </a:solidFill>
              </a:rPr>
              <a:t>Why</a:t>
            </a:r>
            <a:r>
              <a:rPr lang="en-US" dirty="0">
                <a:solidFill>
                  <a:schemeClr val="accent4"/>
                </a:solidFill>
              </a:rPr>
              <a:t> do they respond, act, feel the way they do?</a:t>
            </a:r>
          </a:p>
          <a:p>
            <a:pPr lvl="1"/>
            <a:r>
              <a:rPr lang="en-US" b="1" dirty="0">
                <a:solidFill>
                  <a:schemeClr val="accent4"/>
                </a:solidFill>
              </a:rPr>
              <a:t>How </a:t>
            </a:r>
            <a:r>
              <a:rPr lang="en-US" dirty="0">
                <a:solidFill>
                  <a:schemeClr val="accent4"/>
                </a:solidFill>
              </a:rPr>
              <a:t>do you need to adjust to increase engagement and/or affinity?</a:t>
            </a:r>
          </a:p>
          <a:p>
            <a:pPr marL="0" indent="0">
              <a:buNone/>
            </a:pPr>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p:txBody>
      </p:sp>
    </p:spTree>
    <p:extLst>
      <p:ext uri="{BB962C8B-B14F-4D97-AF65-F5344CB8AC3E}">
        <p14:creationId xmlns:p14="http://schemas.microsoft.com/office/powerpoint/2010/main" val="196117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48A41B9-B7BC-47E3-BE5A-889A3FBDAFE6}"/>
              </a:ext>
            </a:extLst>
          </p:cNvPr>
          <p:cNvSpPr>
            <a:spLocks noGrp="1"/>
          </p:cNvSpPr>
          <p:nvPr>
            <p:ph type="title"/>
          </p:nvPr>
        </p:nvSpPr>
        <p:spPr/>
        <p:txBody>
          <a:bodyPr/>
          <a:lstStyle/>
          <a:p>
            <a:r>
              <a:rPr lang="en-US" b="1">
                <a:solidFill>
                  <a:schemeClr val="accent1"/>
                </a:solidFill>
              </a:rPr>
              <a:t>Bringing it all together</a:t>
            </a:r>
          </a:p>
        </p:txBody>
      </p:sp>
      <p:sp>
        <p:nvSpPr>
          <p:cNvPr id="2" name="Content Placeholder 1">
            <a:extLst>
              <a:ext uri="{FF2B5EF4-FFF2-40B4-BE49-F238E27FC236}">
                <a16:creationId xmlns:a16="http://schemas.microsoft.com/office/drawing/2014/main" id="{42AF827A-B209-44EF-A602-1AABE33CEE2F}"/>
              </a:ext>
            </a:extLst>
          </p:cNvPr>
          <p:cNvSpPr>
            <a:spLocks noGrp="1"/>
          </p:cNvSpPr>
          <p:nvPr>
            <p:ph idx="1"/>
          </p:nvPr>
        </p:nvSpPr>
        <p:spPr/>
        <p:txBody>
          <a:bodyPr/>
          <a:lstStyle/>
          <a:p>
            <a:endParaRPr lang="en-US">
              <a:solidFill>
                <a:schemeClr val="accent1"/>
              </a:solidFill>
            </a:endParaRPr>
          </a:p>
          <a:p>
            <a:pPr marL="0" indent="0">
              <a:buNone/>
            </a:pPr>
            <a:endParaRPr lang="en-US">
              <a:solidFill>
                <a:schemeClr val="accent1"/>
              </a:solidFill>
            </a:endParaRPr>
          </a:p>
          <a:p>
            <a:endParaRPr lang="en-US">
              <a:solidFill>
                <a:schemeClr val="accent1"/>
              </a:solidFill>
            </a:endParaRPr>
          </a:p>
          <a:p>
            <a:pPr marL="0" indent="0">
              <a:buNone/>
            </a:pPr>
            <a:endParaRPr lang="en-US">
              <a:solidFill>
                <a:schemeClr val="accent1"/>
              </a:solidFill>
            </a:endParaRPr>
          </a:p>
        </p:txBody>
      </p:sp>
      <p:sp>
        <p:nvSpPr>
          <p:cNvPr id="6" name="Content Placeholder 1">
            <a:extLst>
              <a:ext uri="{FF2B5EF4-FFF2-40B4-BE49-F238E27FC236}">
                <a16:creationId xmlns:a16="http://schemas.microsoft.com/office/drawing/2014/main" id="{9F79F656-AF8B-45DE-B529-B3C3E30C6115}"/>
              </a:ext>
            </a:extLst>
          </p:cNvPr>
          <p:cNvSpPr txBox="1">
            <a:spLocks/>
          </p:cNvSpPr>
          <p:nvPr/>
        </p:nvSpPr>
        <p:spPr>
          <a:xfrm>
            <a:off x="838200" y="1443791"/>
            <a:ext cx="93535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chemeClr val="accent5"/>
                </a:solidFill>
                <a:latin typeface="+mn-lt"/>
              </a:rPr>
              <a:t>You don’t know what you don’t know…</a:t>
            </a:r>
          </a:p>
          <a:p>
            <a:pPr lvl="1"/>
            <a:r>
              <a:rPr lang="en-US" sz="2000" dirty="0">
                <a:solidFill>
                  <a:schemeClr val="accent4"/>
                </a:solidFill>
                <a:latin typeface="+mn-lt"/>
              </a:rPr>
              <a:t>Identify those things and create a plan</a:t>
            </a:r>
          </a:p>
          <a:p>
            <a:pPr lvl="1"/>
            <a:r>
              <a:rPr lang="en-US" sz="2000" dirty="0">
                <a:solidFill>
                  <a:schemeClr val="accent4"/>
                </a:solidFill>
                <a:latin typeface="+mn-lt"/>
              </a:rPr>
              <a:t>Use the data to your advantage</a:t>
            </a:r>
            <a:endParaRPr lang="en-US" sz="2000" dirty="0">
              <a:solidFill>
                <a:schemeClr val="accent1"/>
              </a:solidFill>
              <a:latin typeface="+mn-lt"/>
            </a:endParaRPr>
          </a:p>
          <a:p>
            <a:pPr lvl="1"/>
            <a:endParaRPr lang="en-US" sz="2000" dirty="0">
              <a:solidFill>
                <a:schemeClr val="accent1"/>
              </a:solidFill>
              <a:latin typeface="+mn-lt"/>
            </a:endParaRPr>
          </a:p>
          <a:p>
            <a:r>
              <a:rPr lang="en-US" sz="2400" dirty="0">
                <a:solidFill>
                  <a:schemeClr val="accent5"/>
                </a:solidFill>
                <a:latin typeface="+mn-lt"/>
              </a:rPr>
              <a:t>No matter where you are today, always keep evolving</a:t>
            </a:r>
          </a:p>
          <a:p>
            <a:pPr lvl="1"/>
            <a:endParaRPr lang="en-US" sz="2000" dirty="0">
              <a:solidFill>
                <a:schemeClr val="accent5"/>
              </a:solidFill>
              <a:latin typeface="+mn-lt"/>
            </a:endParaRPr>
          </a:p>
          <a:p>
            <a:pPr marL="0" indent="0">
              <a:buNone/>
            </a:pPr>
            <a:endParaRPr lang="en-US" sz="2000" dirty="0">
              <a:solidFill>
                <a:schemeClr val="accent1"/>
              </a:solidFill>
              <a:latin typeface="+mn-lt"/>
            </a:endParaRPr>
          </a:p>
          <a:p>
            <a:endParaRPr lang="en-US" sz="2000" dirty="0">
              <a:solidFill>
                <a:schemeClr val="accent1"/>
              </a:solidFill>
              <a:latin typeface="+mn-lt"/>
            </a:endParaRPr>
          </a:p>
          <a:p>
            <a:pPr marL="0" indent="0">
              <a:buNone/>
            </a:pPr>
            <a:endParaRPr lang="en-US" sz="2000" dirty="0">
              <a:solidFill>
                <a:schemeClr val="accent1"/>
              </a:solidFill>
            </a:endParaRPr>
          </a:p>
        </p:txBody>
      </p:sp>
    </p:spTree>
    <p:extLst>
      <p:ext uri="{BB962C8B-B14F-4D97-AF65-F5344CB8AC3E}">
        <p14:creationId xmlns:p14="http://schemas.microsoft.com/office/powerpoint/2010/main" val="51471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48A41B9-B7BC-47E3-BE5A-889A3FBDAFE6}"/>
              </a:ext>
            </a:extLst>
          </p:cNvPr>
          <p:cNvSpPr>
            <a:spLocks noGrp="1"/>
          </p:cNvSpPr>
          <p:nvPr>
            <p:ph type="title"/>
          </p:nvPr>
        </p:nvSpPr>
        <p:spPr/>
        <p:txBody>
          <a:bodyPr/>
          <a:lstStyle/>
          <a:p>
            <a:r>
              <a:rPr lang="en-US" b="1">
                <a:solidFill>
                  <a:schemeClr val="accent1"/>
                </a:solidFill>
              </a:rPr>
              <a:t>Session Overview</a:t>
            </a:r>
          </a:p>
        </p:txBody>
      </p:sp>
      <p:sp>
        <p:nvSpPr>
          <p:cNvPr id="2" name="Content Placeholder 1">
            <a:extLst>
              <a:ext uri="{FF2B5EF4-FFF2-40B4-BE49-F238E27FC236}">
                <a16:creationId xmlns:a16="http://schemas.microsoft.com/office/drawing/2014/main" id="{42AF827A-B209-44EF-A602-1AABE33CEE2F}"/>
              </a:ext>
            </a:extLst>
          </p:cNvPr>
          <p:cNvSpPr>
            <a:spLocks noGrp="1"/>
          </p:cNvSpPr>
          <p:nvPr>
            <p:ph idx="1"/>
          </p:nvPr>
        </p:nvSpPr>
        <p:spPr/>
        <p:txBody>
          <a:bodyPr/>
          <a:lstStyle/>
          <a:p>
            <a:r>
              <a:rPr lang="en-US" dirty="0">
                <a:solidFill>
                  <a:schemeClr val="accent5"/>
                </a:solidFill>
              </a:rPr>
              <a:t>Common data pitfalls</a:t>
            </a:r>
          </a:p>
          <a:p>
            <a:r>
              <a:rPr lang="en-US" dirty="0">
                <a:solidFill>
                  <a:schemeClr val="accent5"/>
                </a:solidFill>
              </a:rPr>
              <a:t>Best practices to overcome those pitfalls</a:t>
            </a:r>
          </a:p>
          <a:p>
            <a:r>
              <a:rPr lang="en-US" dirty="0">
                <a:solidFill>
                  <a:schemeClr val="accent5"/>
                </a:solidFill>
              </a:rPr>
              <a:t>Putting your data to work</a:t>
            </a:r>
          </a:p>
          <a:p>
            <a:r>
              <a:rPr lang="en-US" dirty="0">
                <a:solidFill>
                  <a:schemeClr val="accent5"/>
                </a:solidFill>
              </a:rPr>
              <a:t>Q&amp;A</a:t>
            </a:r>
          </a:p>
          <a:p>
            <a:endParaRPr lang="en-US" dirty="0">
              <a:solidFill>
                <a:schemeClr val="accent5"/>
              </a:solidFill>
            </a:endParaRPr>
          </a:p>
          <a:p>
            <a:endParaRPr lang="en-US" dirty="0">
              <a:solidFill>
                <a:schemeClr val="accent1"/>
              </a:solidFill>
            </a:endParaRPr>
          </a:p>
        </p:txBody>
      </p:sp>
    </p:spTree>
    <p:extLst>
      <p:ext uri="{BB962C8B-B14F-4D97-AF65-F5344CB8AC3E}">
        <p14:creationId xmlns:p14="http://schemas.microsoft.com/office/powerpoint/2010/main" val="3376011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CB44BF-C346-6F40-B964-2D1355651AB9}"/>
              </a:ext>
            </a:extLst>
          </p:cNvPr>
          <p:cNvSpPr>
            <a:spLocks noGrp="1"/>
          </p:cNvSpPr>
          <p:nvPr>
            <p:ph type="title"/>
          </p:nvPr>
        </p:nvSpPr>
        <p:spPr>
          <a:xfrm>
            <a:off x="838200" y="365126"/>
            <a:ext cx="10515600" cy="910222"/>
          </a:xfrm>
          <a:prstGeom prst="rect">
            <a:avLst/>
          </a:prstGeom>
        </p:spPr>
        <p:txBody>
          <a:bodyPr vert="horz" lIns="91440" tIns="45720" rIns="91440" bIns="45720" rtlCol="0" anchor="ctr">
            <a:normAutofit/>
          </a:bodyPr>
          <a:lstStyle/>
          <a:p>
            <a:r>
              <a:rPr lang="en-US" b="1" kern="1200" dirty="0">
                <a:latin typeface="Open Sans Light" panose="020B0306030504020204" pitchFamily="34" charset="0"/>
                <a:ea typeface="Open Sans Light" panose="020B0306030504020204" pitchFamily="34" charset="0"/>
                <a:cs typeface="Open Sans Light" panose="020B0306030504020204" pitchFamily="34" charset="0"/>
              </a:rPr>
              <a:t>Q&amp;A</a:t>
            </a:r>
          </a:p>
        </p:txBody>
      </p:sp>
      <p:pic>
        <p:nvPicPr>
          <p:cNvPr id="5" name="Picture 4">
            <a:extLst>
              <a:ext uri="{FF2B5EF4-FFF2-40B4-BE49-F238E27FC236}">
                <a16:creationId xmlns:a16="http://schemas.microsoft.com/office/drawing/2014/main" id="{B38DDD6B-C1A4-4254-BCEF-B1BDC30688F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516" b="91622" l="10000" r="90000">
                        <a14:foregroundMark x1="46739" y1="91755" x2="46739" y2="91755"/>
                        <a14:foregroundMark x1="83587" y1="84309" x2="83587" y2="84309"/>
                        <a14:foregroundMark x1="56196" y1="6516" x2="56196" y2="6516"/>
                      </a14:backgroundRemoval>
                    </a14:imgEffect>
                  </a14:imgLayer>
                </a14:imgProps>
              </a:ext>
            </a:extLst>
          </a:blip>
          <a:stretch>
            <a:fillRect/>
          </a:stretch>
        </p:blipFill>
        <p:spPr>
          <a:xfrm>
            <a:off x="838200" y="1692679"/>
            <a:ext cx="5181600" cy="4235394"/>
          </a:xfrm>
          <a:prstGeom prst="rect">
            <a:avLst/>
          </a:prstGeom>
          <a:noFill/>
        </p:spPr>
      </p:pic>
      <p:sp>
        <p:nvSpPr>
          <p:cNvPr id="2" name="Rectangle 1">
            <a:extLst>
              <a:ext uri="{FF2B5EF4-FFF2-40B4-BE49-F238E27FC236}">
                <a16:creationId xmlns:a16="http://schemas.microsoft.com/office/drawing/2014/main" id="{F8B63DDE-48F3-4399-9DB3-5837661F24AC}"/>
              </a:ext>
            </a:extLst>
          </p:cNvPr>
          <p:cNvSpPr/>
          <p:nvPr/>
        </p:nvSpPr>
        <p:spPr>
          <a:xfrm>
            <a:off x="6172200" y="1443789"/>
            <a:ext cx="5181600" cy="4733174"/>
          </a:xfrm>
          <a:prstGeom prst="rect">
            <a:avLst/>
          </a:prstGeom>
        </p:spPr>
        <p:txBody>
          <a:bodyPr vert="horz" lIns="91440" tIns="45720" rIns="91440" bIns="45720" rtlCol="0">
            <a:normAutofit/>
          </a:bodyPr>
          <a:lstStyle/>
          <a:p>
            <a:pPr indent="-228594" defTabSz="914377">
              <a:lnSpc>
                <a:spcPct val="90000"/>
              </a:lnSpc>
              <a:spcAft>
                <a:spcPts val="600"/>
              </a:spcAft>
            </a:pPr>
            <a:endParaRPr lang="en-US" sz="2800" dirty="0">
              <a:solidFill>
                <a:schemeClr val="accent5">
                  <a:lumMod val="75000"/>
                </a:schemeClr>
              </a:solidFill>
              <a:latin typeface="Open Sans" panose="020B0606030504020204" pitchFamily="34" charset="0"/>
            </a:endParaRPr>
          </a:p>
          <a:p>
            <a:pPr indent="-228594" defTabSz="914377">
              <a:lnSpc>
                <a:spcPct val="90000"/>
              </a:lnSpc>
              <a:spcAft>
                <a:spcPts val="600"/>
              </a:spcAft>
            </a:pPr>
            <a:br>
              <a:rPr lang="en-US" sz="2800" dirty="0">
                <a:solidFill>
                  <a:schemeClr val="accent5">
                    <a:lumMod val="75000"/>
                  </a:schemeClr>
                </a:solidFill>
                <a:latin typeface="Open Sans" panose="020B0606030504020204" pitchFamily="34" charset="0"/>
              </a:rPr>
            </a:br>
            <a:br>
              <a:rPr lang="en-US" sz="2800" dirty="0">
                <a:solidFill>
                  <a:schemeClr val="accent5">
                    <a:lumMod val="75000"/>
                  </a:schemeClr>
                </a:solidFill>
                <a:latin typeface="Open Sans" panose="020B0606030504020204" pitchFamily="34" charset="0"/>
              </a:rPr>
            </a:br>
            <a:r>
              <a:rPr lang="en-US" sz="2800" b="1" dirty="0">
                <a:solidFill>
                  <a:schemeClr val="accent5">
                    <a:lumMod val="75000"/>
                  </a:schemeClr>
                </a:solidFill>
                <a:latin typeface="Open Sans" panose="020B0606030504020204" pitchFamily="34" charset="0"/>
              </a:rPr>
              <a:t>Elizabeth Wojcik</a:t>
            </a:r>
            <a:br>
              <a:rPr lang="en-US" sz="2800" dirty="0">
                <a:solidFill>
                  <a:schemeClr val="accent5">
                    <a:lumMod val="75000"/>
                  </a:schemeClr>
                </a:solidFill>
                <a:latin typeface="Open Sans" panose="020B0606030504020204" pitchFamily="34" charset="0"/>
              </a:rPr>
            </a:br>
            <a:r>
              <a:rPr lang="en-US" sz="2800" dirty="0">
                <a:solidFill>
                  <a:schemeClr val="accent5">
                    <a:lumMod val="75000"/>
                  </a:schemeClr>
                </a:solidFill>
                <a:latin typeface="Open Sans" panose="020B0606030504020204" pitchFamily="34" charset="0"/>
              </a:rPr>
              <a:t>ewojcik@csiinc.com</a:t>
            </a:r>
          </a:p>
          <a:p>
            <a:pPr indent="-228594" defTabSz="914377">
              <a:lnSpc>
                <a:spcPct val="90000"/>
              </a:lnSpc>
              <a:spcAft>
                <a:spcPts val="600"/>
              </a:spcAft>
            </a:pPr>
            <a:endParaRPr lang="en-US" sz="2800" dirty="0">
              <a:solidFill>
                <a:schemeClr val="accent5">
                  <a:lumMod val="75000"/>
                </a:schemeClr>
              </a:solidFill>
              <a:latin typeface="Open Sans" panose="020B0606030504020204" pitchFamily="34" charset="0"/>
            </a:endParaRPr>
          </a:p>
          <a:p>
            <a:pPr indent="-228594" defTabSz="914377">
              <a:lnSpc>
                <a:spcPct val="90000"/>
              </a:lnSpc>
              <a:spcAft>
                <a:spcPts val="600"/>
              </a:spcAft>
            </a:pPr>
            <a:r>
              <a:rPr lang="en-US" sz="2800" b="1" dirty="0">
                <a:solidFill>
                  <a:schemeClr val="accent5">
                    <a:lumMod val="75000"/>
                  </a:schemeClr>
                </a:solidFill>
                <a:latin typeface="Open Sans" panose="020B0606030504020204" pitchFamily="34" charset="0"/>
              </a:rPr>
              <a:t>Computer System Innovations</a:t>
            </a:r>
          </a:p>
          <a:p>
            <a:pPr indent="-228594" defTabSz="914377">
              <a:lnSpc>
                <a:spcPct val="90000"/>
              </a:lnSpc>
              <a:spcAft>
                <a:spcPts val="600"/>
              </a:spcAft>
            </a:pPr>
            <a:r>
              <a:rPr lang="en-US" sz="2800" dirty="0">
                <a:solidFill>
                  <a:schemeClr val="accent5">
                    <a:lumMod val="75000"/>
                  </a:schemeClr>
                </a:solidFill>
                <a:latin typeface="Open Sans" panose="020B0606030504020204" pitchFamily="34" charset="0"/>
              </a:rPr>
              <a:t>www.csiinc.com </a:t>
            </a:r>
          </a:p>
          <a:p>
            <a:pPr indent="-228594" defTabSz="914377">
              <a:lnSpc>
                <a:spcPct val="90000"/>
              </a:lnSpc>
              <a:spcAft>
                <a:spcPts val="600"/>
              </a:spcAft>
            </a:pPr>
            <a:endParaRPr lang="en-US" sz="2800" dirty="0">
              <a:solidFill>
                <a:schemeClr val="accent5">
                  <a:lumMod val="75000"/>
                </a:schemeClr>
              </a:solidFill>
              <a:latin typeface="Open Sans" panose="020B0606030504020204" pitchFamily="34" charset="0"/>
            </a:endParaRPr>
          </a:p>
        </p:txBody>
      </p:sp>
    </p:spTree>
    <p:extLst>
      <p:ext uri="{BB962C8B-B14F-4D97-AF65-F5344CB8AC3E}">
        <p14:creationId xmlns:p14="http://schemas.microsoft.com/office/powerpoint/2010/main" val="167915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219A03-ABDD-449B-9095-C63AF6606BF9}"/>
              </a:ext>
            </a:extLst>
          </p:cNvPr>
          <p:cNvSpPr>
            <a:spLocks noGrp="1"/>
          </p:cNvSpPr>
          <p:nvPr>
            <p:ph type="title"/>
          </p:nvPr>
        </p:nvSpPr>
        <p:spPr>
          <a:xfrm>
            <a:off x="831851" y="2611315"/>
            <a:ext cx="10515600" cy="1221400"/>
          </a:xfrm>
        </p:spPr>
        <p:txBody>
          <a:bodyPr/>
          <a:lstStyle/>
          <a:p>
            <a:pPr algn="ctr"/>
            <a:r>
              <a:rPr lang="en-US"/>
              <a:t>Discussing Data ‘Pitfalls’</a:t>
            </a:r>
          </a:p>
        </p:txBody>
      </p:sp>
      <p:sp>
        <p:nvSpPr>
          <p:cNvPr id="5" name="Text Placeholder 4">
            <a:extLst>
              <a:ext uri="{FF2B5EF4-FFF2-40B4-BE49-F238E27FC236}">
                <a16:creationId xmlns:a16="http://schemas.microsoft.com/office/drawing/2014/main" id="{BBCE10CF-A670-47B4-BAF1-6993C2885D1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354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48A41B9-B7BC-47E3-BE5A-889A3FBDAFE6}"/>
              </a:ext>
            </a:extLst>
          </p:cNvPr>
          <p:cNvSpPr>
            <a:spLocks noGrp="1"/>
          </p:cNvSpPr>
          <p:nvPr>
            <p:ph type="title"/>
          </p:nvPr>
        </p:nvSpPr>
        <p:spPr/>
        <p:txBody>
          <a:bodyPr/>
          <a:lstStyle/>
          <a:p>
            <a:r>
              <a:rPr lang="en-US" b="1">
                <a:solidFill>
                  <a:schemeClr val="accent1"/>
                </a:solidFill>
              </a:rPr>
              <a:t>Common Data Pitfalls </a:t>
            </a:r>
          </a:p>
        </p:txBody>
      </p:sp>
      <p:sp>
        <p:nvSpPr>
          <p:cNvPr id="2" name="Content Placeholder 1">
            <a:extLst>
              <a:ext uri="{FF2B5EF4-FFF2-40B4-BE49-F238E27FC236}">
                <a16:creationId xmlns:a16="http://schemas.microsoft.com/office/drawing/2014/main" id="{42AF827A-B209-44EF-A602-1AABE33CEE2F}"/>
              </a:ext>
            </a:extLst>
          </p:cNvPr>
          <p:cNvSpPr>
            <a:spLocks noGrp="1"/>
          </p:cNvSpPr>
          <p:nvPr>
            <p:ph idx="1"/>
          </p:nvPr>
        </p:nvSpPr>
        <p:spPr/>
        <p:txBody>
          <a:bodyPr/>
          <a:lstStyle/>
          <a:p>
            <a:r>
              <a:rPr lang="en-US" dirty="0">
                <a:solidFill>
                  <a:schemeClr val="accent5"/>
                </a:solidFill>
              </a:rPr>
              <a:t>Not capturing what you need</a:t>
            </a:r>
          </a:p>
          <a:p>
            <a:r>
              <a:rPr lang="en-US" dirty="0">
                <a:solidFill>
                  <a:schemeClr val="accent5"/>
                </a:solidFill>
              </a:rPr>
              <a:t>Missing the end goal</a:t>
            </a:r>
          </a:p>
          <a:p>
            <a:r>
              <a:rPr lang="en-US" dirty="0">
                <a:solidFill>
                  <a:schemeClr val="accent5"/>
                </a:solidFill>
              </a:rPr>
              <a:t>Poor utilization of resources</a:t>
            </a:r>
          </a:p>
          <a:p>
            <a:r>
              <a:rPr lang="en-US" dirty="0">
                <a:solidFill>
                  <a:schemeClr val="accent5"/>
                </a:solidFill>
              </a:rPr>
              <a:t>Siloed data in systems without integration</a:t>
            </a:r>
          </a:p>
          <a:p>
            <a:r>
              <a:rPr lang="en-US" dirty="0">
                <a:solidFill>
                  <a:schemeClr val="accent5"/>
                </a:solidFill>
              </a:rPr>
              <a:t>Inconsistent staff procedures/practices </a:t>
            </a:r>
          </a:p>
          <a:p>
            <a:r>
              <a:rPr lang="en-US" dirty="0">
                <a:solidFill>
                  <a:schemeClr val="accent5"/>
                </a:solidFill>
              </a:rPr>
              <a:t>Not adapting to change</a:t>
            </a:r>
          </a:p>
          <a:p>
            <a:r>
              <a:rPr lang="en-US" dirty="0">
                <a:solidFill>
                  <a:schemeClr val="accent5"/>
                </a:solidFill>
              </a:rPr>
              <a:t>Death by “notes”</a:t>
            </a:r>
          </a:p>
          <a:p>
            <a:pPr>
              <a:buFont typeface="Wingdings" panose="05000000000000000000" pitchFamily="2" charset="2"/>
              <a:buChar char="§"/>
            </a:pPr>
            <a:endParaRPr lang="en-US" dirty="0">
              <a:solidFill>
                <a:schemeClr val="accent1"/>
              </a:solidFill>
            </a:endParaRPr>
          </a:p>
        </p:txBody>
      </p:sp>
    </p:spTree>
    <p:extLst>
      <p:ext uri="{BB962C8B-B14F-4D97-AF65-F5344CB8AC3E}">
        <p14:creationId xmlns:p14="http://schemas.microsoft.com/office/powerpoint/2010/main" val="309740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60EA-96C7-4F95-89E8-F788838ECCD3}"/>
              </a:ext>
            </a:extLst>
          </p:cNvPr>
          <p:cNvSpPr>
            <a:spLocks noGrp="1"/>
          </p:cNvSpPr>
          <p:nvPr>
            <p:ph type="title"/>
          </p:nvPr>
        </p:nvSpPr>
        <p:spPr/>
        <p:txBody>
          <a:bodyPr/>
          <a:lstStyle/>
          <a:p>
            <a:r>
              <a:rPr lang="en-US"/>
              <a:t>What data are you collecting?</a:t>
            </a:r>
          </a:p>
        </p:txBody>
      </p:sp>
      <p:sp>
        <p:nvSpPr>
          <p:cNvPr id="5" name="Content Placeholder 4">
            <a:extLst>
              <a:ext uri="{FF2B5EF4-FFF2-40B4-BE49-F238E27FC236}">
                <a16:creationId xmlns:a16="http://schemas.microsoft.com/office/drawing/2014/main" id="{635A5A48-3B10-4401-97A1-8B457583EF5A}"/>
              </a:ext>
            </a:extLst>
          </p:cNvPr>
          <p:cNvSpPr>
            <a:spLocks noGrp="1"/>
          </p:cNvSpPr>
          <p:nvPr>
            <p:ph idx="1"/>
          </p:nvPr>
        </p:nvSpPr>
        <p:spPr/>
        <p:txBody>
          <a:bodyPr/>
          <a:lstStyle/>
          <a:p>
            <a:r>
              <a:rPr lang="en-US" dirty="0"/>
              <a:t>Demographic info</a:t>
            </a:r>
          </a:p>
          <a:p>
            <a:r>
              <a:rPr lang="en-US" dirty="0"/>
              <a:t>Family/Parent</a:t>
            </a:r>
          </a:p>
          <a:p>
            <a:r>
              <a:rPr lang="en-US" dirty="0"/>
              <a:t>Education/Career</a:t>
            </a:r>
          </a:p>
          <a:p>
            <a:r>
              <a:rPr lang="en-US" dirty="0"/>
              <a:t>Donation Data</a:t>
            </a:r>
          </a:p>
          <a:p>
            <a:r>
              <a:rPr lang="en-US" dirty="0"/>
              <a:t>Volunteer History</a:t>
            </a:r>
          </a:p>
          <a:p>
            <a:r>
              <a:rPr lang="en-US" dirty="0"/>
              <a:t>Wealth Data</a:t>
            </a:r>
          </a:p>
          <a:p>
            <a:r>
              <a:rPr lang="en-US" dirty="0"/>
              <a:t>Cultivation Activities</a:t>
            </a:r>
          </a:p>
          <a:p>
            <a:r>
              <a:rPr lang="en-US" dirty="0"/>
              <a:t>Proposal Documents</a:t>
            </a:r>
          </a:p>
        </p:txBody>
      </p:sp>
    </p:spTree>
    <p:extLst>
      <p:ext uri="{BB962C8B-B14F-4D97-AF65-F5344CB8AC3E}">
        <p14:creationId xmlns:p14="http://schemas.microsoft.com/office/powerpoint/2010/main" val="321287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48A41B9-B7BC-47E3-BE5A-889A3FBDAFE6}"/>
              </a:ext>
            </a:extLst>
          </p:cNvPr>
          <p:cNvSpPr>
            <a:spLocks noGrp="1"/>
          </p:cNvSpPr>
          <p:nvPr>
            <p:ph type="title"/>
          </p:nvPr>
        </p:nvSpPr>
        <p:spPr/>
        <p:txBody>
          <a:bodyPr/>
          <a:lstStyle/>
          <a:p>
            <a:r>
              <a:rPr lang="en-US" b="1">
                <a:solidFill>
                  <a:schemeClr val="accent1"/>
                </a:solidFill>
              </a:rPr>
              <a:t>What’s the end goal? </a:t>
            </a:r>
          </a:p>
        </p:txBody>
      </p:sp>
      <p:sp>
        <p:nvSpPr>
          <p:cNvPr id="2" name="Content Placeholder 1">
            <a:extLst>
              <a:ext uri="{FF2B5EF4-FFF2-40B4-BE49-F238E27FC236}">
                <a16:creationId xmlns:a16="http://schemas.microsoft.com/office/drawing/2014/main" id="{42AF827A-B209-44EF-A602-1AABE33CEE2F}"/>
              </a:ext>
            </a:extLst>
          </p:cNvPr>
          <p:cNvSpPr>
            <a:spLocks noGrp="1"/>
          </p:cNvSpPr>
          <p:nvPr>
            <p:ph idx="1"/>
          </p:nvPr>
        </p:nvSpPr>
        <p:spPr/>
        <p:txBody>
          <a:bodyPr>
            <a:normAutofit/>
          </a:bodyPr>
          <a:lstStyle/>
          <a:p>
            <a:r>
              <a:rPr lang="en-US" dirty="0">
                <a:solidFill>
                  <a:schemeClr val="accent5"/>
                </a:solidFill>
              </a:rPr>
              <a:t># of gifts</a:t>
            </a:r>
          </a:p>
          <a:p>
            <a:r>
              <a:rPr lang="en-US" dirty="0">
                <a:solidFill>
                  <a:schemeClr val="accent5"/>
                </a:solidFill>
              </a:rPr>
              <a:t>$ raised</a:t>
            </a:r>
          </a:p>
          <a:p>
            <a:r>
              <a:rPr lang="en-US" dirty="0">
                <a:solidFill>
                  <a:schemeClr val="accent5"/>
                </a:solidFill>
              </a:rPr>
              <a:t>% Donor retention</a:t>
            </a:r>
          </a:p>
          <a:p>
            <a:r>
              <a:rPr lang="en-US" dirty="0">
                <a:solidFill>
                  <a:schemeClr val="accent5"/>
                </a:solidFill>
              </a:rPr>
              <a:t># recurring gifts</a:t>
            </a:r>
          </a:p>
          <a:p>
            <a:r>
              <a:rPr lang="en-US" dirty="0">
                <a:solidFill>
                  <a:schemeClr val="accent5"/>
                </a:solidFill>
              </a:rPr>
              <a:t>Year to Year comparison of data</a:t>
            </a:r>
          </a:p>
          <a:p>
            <a:r>
              <a:rPr lang="en-US" dirty="0">
                <a:solidFill>
                  <a:schemeClr val="accent5"/>
                </a:solidFill>
              </a:rPr>
              <a:t>Will results be published? </a:t>
            </a:r>
          </a:p>
          <a:p>
            <a:r>
              <a:rPr lang="en-US" dirty="0">
                <a:solidFill>
                  <a:schemeClr val="accent5"/>
                </a:solidFill>
              </a:rPr>
              <a:t>Does your team need the ability to view live stats as areas/projects progress?</a:t>
            </a:r>
          </a:p>
          <a:p>
            <a:endParaRPr lang="en-US" dirty="0">
              <a:solidFill>
                <a:schemeClr val="accent5"/>
              </a:solidFill>
            </a:endParaRPr>
          </a:p>
          <a:p>
            <a:endParaRPr lang="en-US" dirty="0">
              <a:solidFill>
                <a:schemeClr val="accent5"/>
              </a:solidFill>
            </a:endParaRPr>
          </a:p>
        </p:txBody>
      </p:sp>
    </p:spTree>
    <p:extLst>
      <p:ext uri="{BB962C8B-B14F-4D97-AF65-F5344CB8AC3E}">
        <p14:creationId xmlns:p14="http://schemas.microsoft.com/office/powerpoint/2010/main" val="399823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48A41B9-B7BC-47E3-BE5A-889A3FBDAFE6}"/>
              </a:ext>
            </a:extLst>
          </p:cNvPr>
          <p:cNvSpPr>
            <a:spLocks noGrp="1"/>
          </p:cNvSpPr>
          <p:nvPr>
            <p:ph type="title"/>
          </p:nvPr>
        </p:nvSpPr>
        <p:spPr/>
        <p:txBody>
          <a:bodyPr/>
          <a:lstStyle/>
          <a:p>
            <a:r>
              <a:rPr lang="en-US" b="1">
                <a:solidFill>
                  <a:schemeClr val="accent1"/>
                </a:solidFill>
              </a:rPr>
              <a:t>IT/Resource involvement	</a:t>
            </a:r>
          </a:p>
        </p:txBody>
      </p:sp>
      <p:sp>
        <p:nvSpPr>
          <p:cNvPr id="2" name="Content Placeholder 1">
            <a:extLst>
              <a:ext uri="{FF2B5EF4-FFF2-40B4-BE49-F238E27FC236}">
                <a16:creationId xmlns:a16="http://schemas.microsoft.com/office/drawing/2014/main" id="{42AF827A-B209-44EF-A602-1AABE33CEE2F}"/>
              </a:ext>
            </a:extLst>
          </p:cNvPr>
          <p:cNvSpPr>
            <a:spLocks noGrp="1"/>
          </p:cNvSpPr>
          <p:nvPr>
            <p:ph idx="1"/>
          </p:nvPr>
        </p:nvSpPr>
        <p:spPr/>
        <p:txBody>
          <a:bodyPr/>
          <a:lstStyle/>
          <a:p>
            <a:r>
              <a:rPr lang="en-US" dirty="0">
                <a:solidFill>
                  <a:schemeClr val="accent5"/>
                </a:solidFill>
              </a:rPr>
              <a:t>Include IT during initial project conversations</a:t>
            </a:r>
          </a:p>
          <a:p>
            <a:r>
              <a:rPr lang="en-US" dirty="0">
                <a:solidFill>
                  <a:schemeClr val="accent5"/>
                </a:solidFill>
              </a:rPr>
              <a:t>Share the overall goal so they can understand the full picture</a:t>
            </a:r>
          </a:p>
          <a:p>
            <a:r>
              <a:rPr lang="en-US" dirty="0">
                <a:solidFill>
                  <a:schemeClr val="accent5"/>
                </a:solidFill>
              </a:rPr>
              <a:t>Confirm the capabilities of your system and what may need to be configured</a:t>
            </a:r>
          </a:p>
          <a:p>
            <a:r>
              <a:rPr lang="en-US" dirty="0">
                <a:solidFill>
                  <a:schemeClr val="accent5"/>
                </a:solidFill>
              </a:rPr>
              <a:t>Collaborate on data tracking methods and output needs</a:t>
            </a:r>
          </a:p>
          <a:p>
            <a:r>
              <a:rPr lang="en-US" dirty="0">
                <a:solidFill>
                  <a:schemeClr val="accent5"/>
                </a:solidFill>
              </a:rPr>
              <a:t>Work with vendor resources to gather input on best practices </a:t>
            </a:r>
          </a:p>
          <a:p>
            <a:r>
              <a:rPr lang="en-US" dirty="0">
                <a:solidFill>
                  <a:schemeClr val="accent5"/>
                </a:solidFill>
              </a:rPr>
              <a:t>Do you have a database champion in your department? </a:t>
            </a:r>
          </a:p>
          <a:p>
            <a:pPr marL="0" indent="0">
              <a:buNone/>
            </a:pPr>
            <a:endParaRPr lang="en-US" dirty="0">
              <a:solidFill>
                <a:schemeClr val="accent5"/>
              </a:solidFill>
            </a:endParaRPr>
          </a:p>
        </p:txBody>
      </p:sp>
    </p:spTree>
    <p:extLst>
      <p:ext uri="{BB962C8B-B14F-4D97-AF65-F5344CB8AC3E}">
        <p14:creationId xmlns:p14="http://schemas.microsoft.com/office/powerpoint/2010/main" val="295861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48A41B9-B7BC-47E3-BE5A-889A3FBDAFE6}"/>
              </a:ext>
            </a:extLst>
          </p:cNvPr>
          <p:cNvSpPr>
            <a:spLocks noGrp="1"/>
          </p:cNvSpPr>
          <p:nvPr>
            <p:ph type="title"/>
          </p:nvPr>
        </p:nvSpPr>
        <p:spPr/>
        <p:txBody>
          <a:bodyPr/>
          <a:lstStyle/>
          <a:p>
            <a:r>
              <a:rPr lang="en-US" b="1">
                <a:solidFill>
                  <a:schemeClr val="accent1"/>
                </a:solidFill>
              </a:rPr>
              <a:t>Unlocking your data</a:t>
            </a:r>
          </a:p>
        </p:txBody>
      </p:sp>
      <p:sp>
        <p:nvSpPr>
          <p:cNvPr id="2" name="Content Placeholder 1">
            <a:extLst>
              <a:ext uri="{FF2B5EF4-FFF2-40B4-BE49-F238E27FC236}">
                <a16:creationId xmlns:a16="http://schemas.microsoft.com/office/drawing/2014/main" id="{42AF827A-B209-44EF-A602-1AABE33CEE2F}"/>
              </a:ext>
            </a:extLst>
          </p:cNvPr>
          <p:cNvSpPr>
            <a:spLocks noGrp="1"/>
          </p:cNvSpPr>
          <p:nvPr>
            <p:ph idx="1"/>
          </p:nvPr>
        </p:nvSpPr>
        <p:spPr/>
        <p:txBody>
          <a:bodyPr>
            <a:normAutofit/>
          </a:bodyPr>
          <a:lstStyle/>
          <a:p>
            <a:r>
              <a:rPr lang="en-US" dirty="0">
                <a:solidFill>
                  <a:schemeClr val="accent5"/>
                </a:solidFill>
              </a:rPr>
              <a:t>Where do you have valuable data?</a:t>
            </a:r>
          </a:p>
          <a:p>
            <a:pPr lvl="1"/>
            <a:r>
              <a:rPr lang="en-US" dirty="0">
                <a:solidFill>
                  <a:schemeClr val="accent4"/>
                </a:solidFill>
              </a:rPr>
              <a:t>Spreadsheets</a:t>
            </a:r>
          </a:p>
          <a:p>
            <a:pPr lvl="1"/>
            <a:r>
              <a:rPr lang="en-US" dirty="0">
                <a:solidFill>
                  <a:schemeClr val="accent4"/>
                </a:solidFill>
              </a:rPr>
              <a:t>Email marketing tools</a:t>
            </a:r>
          </a:p>
          <a:p>
            <a:pPr lvl="1"/>
            <a:r>
              <a:rPr lang="en-US" dirty="0">
                <a:solidFill>
                  <a:schemeClr val="accent4"/>
                </a:solidFill>
              </a:rPr>
              <a:t>Online donation platforms</a:t>
            </a:r>
          </a:p>
          <a:p>
            <a:pPr lvl="1"/>
            <a:r>
              <a:rPr lang="en-US" dirty="0">
                <a:solidFill>
                  <a:schemeClr val="accent4"/>
                </a:solidFill>
              </a:rPr>
              <a:t>Survey tools (Survey Monkey)</a:t>
            </a:r>
          </a:p>
          <a:p>
            <a:pPr lvl="1"/>
            <a:r>
              <a:rPr lang="en-US" dirty="0">
                <a:solidFill>
                  <a:schemeClr val="accent4"/>
                </a:solidFill>
              </a:rPr>
              <a:t>Form builders (Wufoo, Google Forms)</a:t>
            </a:r>
          </a:p>
          <a:p>
            <a:r>
              <a:rPr lang="en-US" dirty="0">
                <a:solidFill>
                  <a:schemeClr val="accent5"/>
                </a:solidFill>
              </a:rPr>
              <a:t>Can you easily get it out of one system/area to your database?</a:t>
            </a:r>
          </a:p>
          <a:p>
            <a:r>
              <a:rPr lang="en-US" dirty="0">
                <a:solidFill>
                  <a:schemeClr val="accent5"/>
                </a:solidFill>
              </a:rPr>
              <a:t>If not…</a:t>
            </a:r>
          </a:p>
          <a:p>
            <a:pPr lvl="1"/>
            <a:r>
              <a:rPr lang="en-US" dirty="0">
                <a:solidFill>
                  <a:schemeClr val="accent4"/>
                </a:solidFill>
              </a:rPr>
              <a:t>Create a plan</a:t>
            </a:r>
          </a:p>
          <a:p>
            <a:pPr lvl="1"/>
            <a:r>
              <a:rPr lang="en-US" dirty="0">
                <a:solidFill>
                  <a:schemeClr val="accent4"/>
                </a:solidFill>
              </a:rPr>
              <a:t>Prioritize the data</a:t>
            </a:r>
          </a:p>
          <a:p>
            <a:pPr lvl="1"/>
            <a:r>
              <a:rPr lang="en-US" dirty="0">
                <a:solidFill>
                  <a:schemeClr val="accent4"/>
                </a:solidFill>
              </a:rPr>
              <a:t>Integrate where it makes sense</a:t>
            </a:r>
          </a:p>
          <a:p>
            <a:pPr marL="0" indent="0">
              <a:buNone/>
            </a:pPr>
            <a:endParaRPr lang="en-US" dirty="0">
              <a:solidFill>
                <a:schemeClr val="accent5"/>
              </a:solidFill>
            </a:endParaRPr>
          </a:p>
        </p:txBody>
      </p:sp>
    </p:spTree>
    <p:extLst>
      <p:ext uri="{BB962C8B-B14F-4D97-AF65-F5344CB8AC3E}">
        <p14:creationId xmlns:p14="http://schemas.microsoft.com/office/powerpoint/2010/main" val="199472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48A41B9-B7BC-47E3-BE5A-889A3FBDAFE6}"/>
              </a:ext>
            </a:extLst>
          </p:cNvPr>
          <p:cNvSpPr>
            <a:spLocks noGrp="1"/>
          </p:cNvSpPr>
          <p:nvPr>
            <p:ph type="title"/>
          </p:nvPr>
        </p:nvSpPr>
        <p:spPr/>
        <p:txBody>
          <a:bodyPr/>
          <a:lstStyle/>
          <a:p>
            <a:r>
              <a:rPr lang="en-US" b="1">
                <a:solidFill>
                  <a:schemeClr val="accent1"/>
                </a:solidFill>
              </a:rPr>
              <a:t>Process Documentation</a:t>
            </a:r>
          </a:p>
        </p:txBody>
      </p:sp>
      <p:sp>
        <p:nvSpPr>
          <p:cNvPr id="2" name="Content Placeholder 1">
            <a:extLst>
              <a:ext uri="{FF2B5EF4-FFF2-40B4-BE49-F238E27FC236}">
                <a16:creationId xmlns:a16="http://schemas.microsoft.com/office/drawing/2014/main" id="{42AF827A-B209-44EF-A602-1AABE33CEE2F}"/>
              </a:ext>
            </a:extLst>
          </p:cNvPr>
          <p:cNvSpPr>
            <a:spLocks noGrp="1"/>
          </p:cNvSpPr>
          <p:nvPr>
            <p:ph idx="1"/>
          </p:nvPr>
        </p:nvSpPr>
        <p:spPr/>
        <p:txBody>
          <a:bodyPr/>
          <a:lstStyle/>
          <a:p>
            <a:r>
              <a:rPr lang="en-US" dirty="0">
                <a:solidFill>
                  <a:schemeClr val="accent5"/>
                </a:solidFill>
              </a:rPr>
              <a:t>Make sure to have documented procedures that are reviewed annually</a:t>
            </a:r>
          </a:p>
          <a:p>
            <a:r>
              <a:rPr lang="en-US" dirty="0">
                <a:solidFill>
                  <a:schemeClr val="accent5"/>
                </a:solidFill>
              </a:rPr>
              <a:t>Cross train staff on procedures to reduce errors during transition</a:t>
            </a:r>
          </a:p>
          <a:p>
            <a:r>
              <a:rPr lang="en-US" dirty="0">
                <a:solidFill>
                  <a:schemeClr val="accent5"/>
                </a:solidFill>
              </a:rPr>
              <a:t>Work with your database vendor to confirm core system procedures vs custom procedures</a:t>
            </a:r>
          </a:p>
          <a:p>
            <a:r>
              <a:rPr lang="en-US" dirty="0">
                <a:solidFill>
                  <a:schemeClr val="accent5"/>
                </a:solidFill>
              </a:rPr>
              <a:t>Include control when possible, i.e. dropdown fields, defined data types, etc. </a:t>
            </a:r>
          </a:p>
          <a:p>
            <a:pPr marL="0" indent="0">
              <a:buNone/>
            </a:pPr>
            <a:endParaRPr lang="en-US" dirty="0">
              <a:solidFill>
                <a:schemeClr val="accent5"/>
              </a:solidFill>
            </a:endParaRPr>
          </a:p>
        </p:txBody>
      </p:sp>
    </p:spTree>
    <p:extLst>
      <p:ext uri="{BB962C8B-B14F-4D97-AF65-F5344CB8AC3E}">
        <p14:creationId xmlns:p14="http://schemas.microsoft.com/office/powerpoint/2010/main" val="4204303219"/>
      </p:ext>
    </p:extLst>
  </p:cSld>
  <p:clrMapOvr>
    <a:masterClrMapping/>
  </p:clrMapOvr>
</p:sld>
</file>

<file path=ppt/theme/theme1.xml><?xml version="1.0" encoding="utf-8"?>
<a:theme xmlns:a="http://schemas.openxmlformats.org/drawingml/2006/main" name="CSI (Open Sans)">
  <a:themeElements>
    <a:clrScheme name="CSI Color Scheme">
      <a:dk1>
        <a:srgbClr val="005DAB"/>
      </a:dk1>
      <a:lt1>
        <a:sysClr val="window" lastClr="FFFFFF"/>
      </a:lt1>
      <a:dk2>
        <a:srgbClr val="005DAB"/>
      </a:dk2>
      <a:lt2>
        <a:srgbClr val="FFFFFF"/>
      </a:lt2>
      <a:accent1>
        <a:srgbClr val="005DAB"/>
      </a:accent1>
      <a:accent2>
        <a:srgbClr val="FCB034"/>
      </a:accent2>
      <a:accent3>
        <a:srgbClr val="50B948"/>
      </a:accent3>
      <a:accent4>
        <a:srgbClr val="00A9A7"/>
      </a:accent4>
      <a:accent5>
        <a:srgbClr val="3B3B3B"/>
      </a:accent5>
      <a:accent6>
        <a:srgbClr val="818181"/>
      </a:accent6>
      <a:hlink>
        <a:srgbClr val="005DAB"/>
      </a:hlink>
      <a:folHlink>
        <a:srgbClr val="00A9A7"/>
      </a:folHlink>
    </a:clrScheme>
    <a:fontScheme name="Open Sans">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2018 Presentation Template.potx" id="{28C840FD-A907-451F-8E1B-15FFF5CBE488}" vid="{DDD211EB-E9A9-4139-ABFF-64EB96FD77E3}"/>
    </a:ext>
  </a:extLst>
</a:theme>
</file>

<file path=ppt/theme/theme2.xml><?xml version="1.0" encoding="utf-8"?>
<a:theme xmlns:a="http://schemas.openxmlformats.org/drawingml/2006/main" name="CSI (Arvo)">
  <a:themeElements>
    <a:clrScheme name="CSI Color Scheme">
      <a:dk1>
        <a:srgbClr val="005DAB"/>
      </a:dk1>
      <a:lt1>
        <a:sysClr val="window" lastClr="FFFFFF"/>
      </a:lt1>
      <a:dk2>
        <a:srgbClr val="005DAB"/>
      </a:dk2>
      <a:lt2>
        <a:srgbClr val="FFFFFF"/>
      </a:lt2>
      <a:accent1>
        <a:srgbClr val="005DAB"/>
      </a:accent1>
      <a:accent2>
        <a:srgbClr val="FCB034"/>
      </a:accent2>
      <a:accent3>
        <a:srgbClr val="50B948"/>
      </a:accent3>
      <a:accent4>
        <a:srgbClr val="00A9A7"/>
      </a:accent4>
      <a:accent5>
        <a:srgbClr val="3B3B3B"/>
      </a:accent5>
      <a:accent6>
        <a:srgbClr val="818181"/>
      </a:accent6>
      <a:hlink>
        <a:srgbClr val="005DAB"/>
      </a:hlink>
      <a:folHlink>
        <a:srgbClr val="00A9A7"/>
      </a:folHlink>
    </a:clrScheme>
    <a:fontScheme name="Arvo">
      <a:majorFont>
        <a:latin typeface="Arv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2018 Presentation Template.potx" id="{28C840FD-A907-451F-8E1B-15FFF5CBE488}" vid="{4BBFF02A-C8AB-424C-847A-509C03B708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3D36511D31774EA91B5E7439F8255E" ma:contentTypeVersion="14" ma:contentTypeDescription="Create a new document." ma:contentTypeScope="" ma:versionID="2fe9d926e916c77b39a7290a0346f817">
  <xsd:schema xmlns:xsd="http://www.w3.org/2001/XMLSchema" xmlns:xs="http://www.w3.org/2001/XMLSchema" xmlns:p="http://schemas.microsoft.com/office/2006/metadata/properties" xmlns:ns2="d61b7f4b-e55a-4989-a694-14e5600d01f7" xmlns:ns3="fffe7d08-f09d-43f5-be35-2599b451503a" targetNamespace="http://schemas.microsoft.com/office/2006/metadata/properties" ma:root="true" ma:fieldsID="45c5b7bad3071b5c9f5df1375c6f53ba" ns2:_="" ns3:_="">
    <xsd:import namespace="d61b7f4b-e55a-4989-a694-14e5600d01f7"/>
    <xsd:import namespace="fffe7d08-f09d-43f5-be35-2599b451503a"/>
    <xsd:element name="properties">
      <xsd:complexType>
        <xsd:sequence>
          <xsd:element name="documentManagement">
            <xsd:complexType>
              <xsd:all>
                <xsd:element ref="ns2:SharedWithUsers" minOccurs="0"/>
                <xsd:element ref="ns2:SharedWithDetail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b7f4b-e55a-4989-a694-14e5600d01f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0" nillable="true" ma:displayName="Last Shared By Time" ma:description=""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fe7d08-f09d-43f5-be35-2599b451503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3AF8F9-3F1C-4D0D-9465-13978E1916D0}"/>
</file>

<file path=customXml/itemProps2.xml><?xml version="1.0" encoding="utf-8"?>
<ds:datastoreItem xmlns:ds="http://schemas.openxmlformats.org/officeDocument/2006/customXml" ds:itemID="{30A0368D-5C31-432B-8836-7B357D672E1D}">
  <ds:schemaRefs>
    <ds:schemaRef ds:uri="http://schemas.microsoft.com/sharepoint/v3/contenttype/forms"/>
  </ds:schemaRefs>
</ds:datastoreItem>
</file>

<file path=customXml/itemProps3.xml><?xml version="1.0" encoding="utf-8"?>
<ds:datastoreItem xmlns:ds="http://schemas.openxmlformats.org/officeDocument/2006/customXml" ds:itemID="{E7666F20-541B-411E-A860-8937B461132C}">
  <ds:schemaRefs>
    <ds:schemaRef ds:uri="http://schemas.microsoft.com/office/2006/documentManagement/types"/>
    <ds:schemaRef ds:uri="http://purl.org/dc/dcmitype/"/>
    <ds:schemaRef ds:uri="http://schemas.microsoft.com/office/infopath/2007/PartnerControls"/>
    <ds:schemaRef ds:uri="3b394d89-ffd0-401c-877b-1338e725a0c0"/>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CSI 2018 Presentation Template</Template>
  <TotalTime>0</TotalTime>
  <Words>3086</Words>
  <Application>Microsoft Office PowerPoint</Application>
  <PresentationFormat>Widescreen</PresentationFormat>
  <Paragraphs>218</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Open Sans Light</vt:lpstr>
      <vt:lpstr>Open Sans Semibold</vt:lpstr>
      <vt:lpstr>Calibri</vt:lpstr>
      <vt:lpstr>Arvo</vt:lpstr>
      <vt:lpstr>Arial</vt:lpstr>
      <vt:lpstr>Wingdings</vt:lpstr>
      <vt:lpstr>Open Sans</vt:lpstr>
      <vt:lpstr>CSI (Open Sans)</vt:lpstr>
      <vt:lpstr>CSI (Arvo)</vt:lpstr>
      <vt:lpstr>Data Driven Decisions</vt:lpstr>
      <vt:lpstr>Session Overview</vt:lpstr>
      <vt:lpstr>Discussing Data ‘Pitfalls’</vt:lpstr>
      <vt:lpstr>Common Data Pitfalls </vt:lpstr>
      <vt:lpstr>What data are you collecting?</vt:lpstr>
      <vt:lpstr>What’s the end goal? </vt:lpstr>
      <vt:lpstr>IT/Resource involvement </vt:lpstr>
      <vt:lpstr>Unlocking your data</vt:lpstr>
      <vt:lpstr>Process Documentation</vt:lpstr>
      <vt:lpstr>Moving Beyond ‘Notes’</vt:lpstr>
      <vt:lpstr>Displaying Data</vt:lpstr>
      <vt:lpstr>Displaying Data</vt:lpstr>
      <vt:lpstr>Putting Your Data to Work</vt:lpstr>
      <vt:lpstr>What can your data tell you?</vt:lpstr>
      <vt:lpstr>One data point can make a difference...</vt:lpstr>
      <vt:lpstr>Online Giving Trends</vt:lpstr>
      <vt:lpstr>Technology usage</vt:lpstr>
      <vt:lpstr>Developing Personas</vt:lpstr>
      <vt:lpstr>Bringing it all together</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Driven Decisions</dc:title>
  <dc:creator>Brandi Barber</dc:creator>
  <cp:lastModifiedBy>Ashley VanDewark</cp:lastModifiedBy>
  <cp:revision>1</cp:revision>
  <dcterms:created xsi:type="dcterms:W3CDTF">2019-09-20T05:17:03Z</dcterms:created>
  <dcterms:modified xsi:type="dcterms:W3CDTF">2020-01-23T21:01:11Z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0x010100993D36511D31774EA91B5E7439F8255E</vt:lpwstr>
  </property>
</Properties>
</file>